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Noto Serif Display" panose="020B0604020202020204"/>
      <p:regular r:id="rId23"/>
    </p:embeddedFont>
    <p:embeddedFont>
      <p:font typeface="TT Interphases Bold" panose="020B0604020202020204" charset="0"/>
      <p:regular r:id="rId24"/>
    </p:embeddedFont>
    <p:embeddedFont>
      <p:font typeface="TT Interphases" panose="020B0604020202020204" charset="0"/>
      <p:regular r:id="rId25"/>
    </p:embeddedFont>
    <p:embeddedFont>
      <p:font typeface="Play Bold" panose="020B0604020202020204"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18340"/>
            <a:ext cx="15305568" cy="6673607"/>
            <a:chOff x="0" y="0"/>
            <a:chExt cx="20407424" cy="8898142"/>
          </a:xfrm>
        </p:grpSpPr>
        <p:grpSp>
          <p:nvGrpSpPr>
            <p:cNvPr id="3" name="Group 3"/>
            <p:cNvGrpSpPr/>
            <p:nvPr/>
          </p:nvGrpSpPr>
          <p:grpSpPr>
            <a:xfrm>
              <a:off x="0" y="0"/>
              <a:ext cx="20407424" cy="8898142"/>
              <a:chOff x="0" y="0"/>
              <a:chExt cx="5177439" cy="2257492"/>
            </a:xfrm>
          </p:grpSpPr>
          <p:sp>
            <p:nvSpPr>
              <p:cNvPr id="4" name="Freeform 4"/>
              <p:cNvSpPr/>
              <p:nvPr/>
            </p:nvSpPr>
            <p:spPr>
              <a:xfrm>
                <a:off x="0" y="0"/>
                <a:ext cx="5177439" cy="2257492"/>
              </a:xfrm>
              <a:custGeom>
                <a:avLst/>
                <a:gdLst/>
                <a:ahLst/>
                <a:cxnLst/>
                <a:rect l="l" t="t" r="r" b="b"/>
                <a:pathLst>
                  <a:path w="5177439" h="2257492">
                    <a:moveTo>
                      <a:pt x="5052979" y="2257492"/>
                    </a:moveTo>
                    <a:lnTo>
                      <a:pt x="124460" y="2257492"/>
                    </a:lnTo>
                    <a:cubicBezTo>
                      <a:pt x="55880" y="2257492"/>
                      <a:pt x="0" y="2201612"/>
                      <a:pt x="0" y="2133032"/>
                    </a:cubicBezTo>
                    <a:lnTo>
                      <a:pt x="0" y="124460"/>
                    </a:lnTo>
                    <a:cubicBezTo>
                      <a:pt x="0" y="55880"/>
                      <a:pt x="55880" y="0"/>
                      <a:pt x="124460" y="0"/>
                    </a:cubicBezTo>
                    <a:lnTo>
                      <a:pt x="5052979" y="0"/>
                    </a:lnTo>
                    <a:cubicBezTo>
                      <a:pt x="5121559" y="0"/>
                      <a:pt x="5177439" y="55880"/>
                      <a:pt x="5177439" y="124460"/>
                    </a:cubicBezTo>
                    <a:lnTo>
                      <a:pt x="5177439" y="2133032"/>
                    </a:lnTo>
                    <a:cubicBezTo>
                      <a:pt x="5177439" y="2201612"/>
                      <a:pt x="5121559" y="2257492"/>
                      <a:pt x="5052979" y="2257492"/>
                    </a:cubicBezTo>
                    <a:close/>
                  </a:path>
                </a:pathLst>
              </a:custGeom>
              <a:solidFill>
                <a:srgbClr val="FFFFFF"/>
              </a:solidFill>
            </p:spPr>
          </p:sp>
        </p:grpSp>
        <p:grpSp>
          <p:nvGrpSpPr>
            <p:cNvPr id="5" name="Group 5"/>
            <p:cNvGrpSpPr/>
            <p:nvPr/>
          </p:nvGrpSpPr>
          <p:grpSpPr>
            <a:xfrm>
              <a:off x="510332" y="482905"/>
              <a:ext cx="347112" cy="3471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7" name="Group 7"/>
            <p:cNvGrpSpPr/>
            <p:nvPr/>
          </p:nvGrpSpPr>
          <p:grpSpPr>
            <a:xfrm>
              <a:off x="996383" y="482905"/>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9" name="Group 9"/>
            <p:cNvGrpSpPr/>
            <p:nvPr/>
          </p:nvGrpSpPr>
          <p:grpSpPr>
            <a:xfrm>
              <a:off x="1482434" y="482905"/>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1" name="Freeform 11"/>
          <p:cNvSpPr/>
          <p:nvPr/>
        </p:nvSpPr>
        <p:spPr>
          <a:xfrm>
            <a:off x="16872896" y="8561901"/>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a:off x="13708198" y="4363712"/>
            <a:ext cx="7036156" cy="345411"/>
          </a:xfrm>
          <a:custGeom>
            <a:avLst/>
            <a:gdLst/>
            <a:ahLst/>
            <a:cxnLst/>
            <a:rect l="l" t="t" r="r" b="b"/>
            <a:pathLst>
              <a:path w="7036156" h="345411">
                <a:moveTo>
                  <a:pt x="0" y="0"/>
                </a:moveTo>
                <a:lnTo>
                  <a:pt x="7036156" y="0"/>
                </a:lnTo>
                <a:lnTo>
                  <a:pt x="7036156" y="345411"/>
                </a:lnTo>
                <a:lnTo>
                  <a:pt x="0" y="3454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1028700" y="8106949"/>
            <a:ext cx="15305568" cy="1161712"/>
            <a:chOff x="0" y="0"/>
            <a:chExt cx="20407424" cy="1548949"/>
          </a:xfrm>
        </p:grpSpPr>
        <p:grpSp>
          <p:nvGrpSpPr>
            <p:cNvPr id="14" name="Group 14"/>
            <p:cNvGrpSpPr/>
            <p:nvPr/>
          </p:nvGrpSpPr>
          <p:grpSpPr>
            <a:xfrm>
              <a:off x="0" y="0"/>
              <a:ext cx="20407424" cy="1548949"/>
              <a:chOff x="0" y="0"/>
              <a:chExt cx="14198090" cy="1077653"/>
            </a:xfrm>
          </p:grpSpPr>
          <p:sp>
            <p:nvSpPr>
              <p:cNvPr id="15" name="Freeform 15"/>
              <p:cNvSpPr/>
              <p:nvPr/>
            </p:nvSpPr>
            <p:spPr>
              <a:xfrm>
                <a:off x="0" y="0"/>
                <a:ext cx="14199360" cy="1077653"/>
              </a:xfrm>
              <a:custGeom>
                <a:avLst/>
                <a:gdLst/>
                <a:ahLst/>
                <a:cxnLst/>
                <a:rect l="l" t="t" r="r" b="b"/>
                <a:pathLst>
                  <a:path w="14199360" h="1077653">
                    <a:moveTo>
                      <a:pt x="13645640" y="1077653"/>
                    </a:moveTo>
                    <a:lnTo>
                      <a:pt x="553720" y="1077653"/>
                    </a:lnTo>
                    <a:cubicBezTo>
                      <a:pt x="247650" y="1077653"/>
                      <a:pt x="0" y="836383"/>
                      <a:pt x="0" y="539442"/>
                    </a:cubicBezTo>
                    <a:cubicBezTo>
                      <a:pt x="0" y="241264"/>
                      <a:pt x="247650" y="0"/>
                      <a:pt x="553720" y="0"/>
                    </a:cubicBezTo>
                    <a:lnTo>
                      <a:pt x="13645640" y="0"/>
                    </a:lnTo>
                    <a:cubicBezTo>
                      <a:pt x="13951710" y="0"/>
                      <a:pt x="14199360" y="241264"/>
                      <a:pt x="14199360" y="539442"/>
                    </a:cubicBezTo>
                    <a:cubicBezTo>
                      <a:pt x="14198090" y="836383"/>
                      <a:pt x="13950440" y="1077653"/>
                      <a:pt x="13645640" y="1077653"/>
                    </a:cubicBezTo>
                    <a:close/>
                  </a:path>
                </a:pathLst>
              </a:custGeom>
              <a:solidFill>
                <a:srgbClr val="7DC2DF"/>
              </a:solidFill>
            </p:spPr>
          </p:sp>
        </p:grpSp>
        <p:sp>
          <p:nvSpPr>
            <p:cNvPr id="16" name="TextBox 16"/>
            <p:cNvSpPr txBox="1"/>
            <p:nvPr/>
          </p:nvSpPr>
          <p:spPr>
            <a:xfrm>
              <a:off x="3839865" y="352834"/>
              <a:ext cx="12902148" cy="786130"/>
            </a:xfrm>
            <a:prstGeom prst="rect">
              <a:avLst/>
            </a:prstGeom>
          </p:spPr>
          <p:txBody>
            <a:bodyPr lIns="0" tIns="0" rIns="0" bIns="0" rtlCol="0" anchor="t">
              <a:spAutoFit/>
            </a:bodyPr>
            <a:lstStyle/>
            <a:p>
              <a:pPr algn="ctr">
                <a:lnSpc>
                  <a:spcPts val="5040"/>
                </a:lnSpc>
                <a:spcBef>
                  <a:spcPct val="0"/>
                </a:spcBef>
              </a:pPr>
              <a:r>
                <a:rPr lang="en-US" sz="3600">
                  <a:solidFill>
                    <a:srgbClr val="152544"/>
                  </a:solidFill>
                  <a:latin typeface="TT Interphases"/>
                  <a:ea typeface="TT Interphases"/>
                  <a:cs typeface="TT Interphases"/>
                  <a:sym typeface="TT Interphases"/>
                </a:rPr>
                <a:t>Nguyễn Thành Nghiêm_21024501</a:t>
              </a:r>
            </a:p>
          </p:txBody>
        </p:sp>
      </p:grpSp>
      <p:sp>
        <p:nvSpPr>
          <p:cNvPr id="17" name="Freeform 17"/>
          <p:cNvSpPr/>
          <p:nvPr/>
        </p:nvSpPr>
        <p:spPr>
          <a:xfrm>
            <a:off x="15161342" y="8327584"/>
            <a:ext cx="720475" cy="720475"/>
          </a:xfrm>
          <a:custGeom>
            <a:avLst/>
            <a:gdLst/>
            <a:ahLst/>
            <a:cxnLst/>
            <a:rect l="l" t="t" r="r" b="b"/>
            <a:pathLst>
              <a:path w="720475" h="720475">
                <a:moveTo>
                  <a:pt x="0" y="0"/>
                </a:moveTo>
                <a:lnTo>
                  <a:pt x="720475" y="0"/>
                </a:lnTo>
                <a:lnTo>
                  <a:pt x="720475" y="720474"/>
                </a:lnTo>
                <a:lnTo>
                  <a:pt x="0" y="7204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2516795" y="2675233"/>
            <a:ext cx="12329377" cy="3912870"/>
          </a:xfrm>
          <a:prstGeom prst="rect">
            <a:avLst/>
          </a:prstGeom>
        </p:spPr>
        <p:txBody>
          <a:bodyPr lIns="0" tIns="0" rIns="0" bIns="0" rtlCol="0" anchor="t">
            <a:spAutoFit/>
          </a:bodyPr>
          <a:lstStyle/>
          <a:p>
            <a:pPr algn="ctr">
              <a:lnSpc>
                <a:spcPts val="15120"/>
              </a:lnSpc>
            </a:pPr>
            <a:r>
              <a:rPr lang="en-US" sz="14400" b="1">
                <a:solidFill>
                  <a:srgbClr val="152544"/>
                </a:solidFill>
                <a:latin typeface="Play Bold"/>
                <a:ea typeface="Play Bold"/>
                <a:cs typeface="Play Bold"/>
                <a:sym typeface="Play Bold"/>
              </a:rPr>
              <a:t>LẬP TRÌNH WWW</a:t>
            </a:r>
          </a:p>
        </p:txBody>
      </p:sp>
      <p:sp>
        <p:nvSpPr>
          <p:cNvPr id="19" name="TextBox 19"/>
          <p:cNvSpPr txBox="1"/>
          <p:nvPr/>
        </p:nvSpPr>
        <p:spPr>
          <a:xfrm>
            <a:off x="11549168" y="6878169"/>
            <a:ext cx="3992612" cy="604496"/>
          </a:xfrm>
          <a:prstGeom prst="rect">
            <a:avLst/>
          </a:prstGeom>
        </p:spPr>
        <p:txBody>
          <a:bodyPr lIns="0" tIns="0" rIns="0" bIns="0" rtlCol="0" anchor="t">
            <a:spAutoFit/>
          </a:bodyPr>
          <a:lstStyle/>
          <a:p>
            <a:pPr algn="ctr">
              <a:lnSpc>
                <a:spcPts val="5006"/>
              </a:lnSpc>
            </a:pPr>
            <a:r>
              <a:rPr lang="en-US" sz="3575">
                <a:solidFill>
                  <a:srgbClr val="152544"/>
                </a:solidFill>
                <a:latin typeface="Noto Serif Display"/>
                <a:ea typeface="Noto Serif Display"/>
                <a:cs typeface="Noto Serif Display"/>
                <a:sym typeface="Noto Serif Display"/>
              </a:rPr>
              <a:t>GV: TS. Võ Văn 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sp>
        <p:nvSpPr>
          <p:cNvPr id="2" name="Freeform 2"/>
          <p:cNvSpPr/>
          <p:nvPr/>
        </p:nvSpPr>
        <p:spPr>
          <a:xfrm>
            <a:off x="6432079" y="1295111"/>
            <a:ext cx="10353541" cy="7696779"/>
          </a:xfrm>
          <a:custGeom>
            <a:avLst/>
            <a:gdLst/>
            <a:ahLst/>
            <a:cxnLst/>
            <a:rect l="l" t="t" r="r" b="b"/>
            <a:pathLst>
              <a:path w="10353541" h="7696779">
                <a:moveTo>
                  <a:pt x="0" y="0"/>
                </a:moveTo>
                <a:lnTo>
                  <a:pt x="10353541" y="0"/>
                </a:lnTo>
                <a:lnTo>
                  <a:pt x="10353541" y="7696778"/>
                </a:lnTo>
                <a:lnTo>
                  <a:pt x="0" y="7696778"/>
                </a:lnTo>
                <a:lnTo>
                  <a:pt x="0" y="0"/>
                </a:lnTo>
                <a:close/>
              </a:path>
            </a:pathLst>
          </a:custGeom>
          <a:blipFill>
            <a:blip r:embed="rId2"/>
            <a:stretch>
              <a:fillRect l="-34036" r="-34036"/>
            </a:stretch>
          </a:blipFill>
        </p:spPr>
      </p:sp>
      <p:sp>
        <p:nvSpPr>
          <p:cNvPr id="3" name="TextBox 3"/>
          <p:cNvSpPr txBox="1"/>
          <p:nvPr/>
        </p:nvSpPr>
        <p:spPr>
          <a:xfrm>
            <a:off x="921164" y="3850579"/>
            <a:ext cx="5703636" cy="2200275"/>
          </a:xfrm>
          <a:prstGeom prst="rect">
            <a:avLst/>
          </a:prstGeom>
        </p:spPr>
        <p:txBody>
          <a:bodyPr lIns="0" tIns="0" rIns="0" bIns="0" rtlCol="0" anchor="t">
            <a:spAutoFit/>
          </a:bodyPr>
          <a:lstStyle/>
          <a:p>
            <a:pPr algn="l">
              <a:lnSpc>
                <a:spcPts val="8640"/>
              </a:lnSpc>
            </a:pPr>
            <a:r>
              <a:rPr lang="en-US" sz="7200" b="1">
                <a:solidFill>
                  <a:srgbClr val="FFFFFF"/>
                </a:solidFill>
                <a:latin typeface="Play Bold"/>
                <a:ea typeface="Play Bold"/>
                <a:cs typeface="Play Bold"/>
                <a:sym typeface="Play Bold"/>
              </a:rPr>
              <a:t>Giao diện trang chủ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7115041" y="1104397"/>
            <a:ext cx="9118160" cy="8153903"/>
            <a:chOff x="0" y="0"/>
            <a:chExt cx="3084415" cy="2758234"/>
          </a:xfrm>
        </p:grpSpPr>
        <p:sp>
          <p:nvSpPr>
            <p:cNvPr id="3" name="Freeform 3"/>
            <p:cNvSpPr/>
            <p:nvPr/>
          </p:nvSpPr>
          <p:spPr>
            <a:xfrm>
              <a:off x="0" y="0"/>
              <a:ext cx="3084415" cy="2758234"/>
            </a:xfrm>
            <a:custGeom>
              <a:avLst/>
              <a:gdLst/>
              <a:ahLst/>
              <a:cxnLst/>
              <a:rect l="l" t="t" r="r" b="b"/>
              <a:pathLst>
                <a:path w="3084415" h="2758234">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id="4" name="Freeform 4"/>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698552" y="3588493"/>
            <a:ext cx="4916906" cy="5669807"/>
            <a:chOff x="0" y="0"/>
            <a:chExt cx="3810000" cy="4393406"/>
          </a:xfrm>
        </p:grpSpPr>
        <p:sp>
          <p:nvSpPr>
            <p:cNvPr id="7" name="Freeform 7"/>
            <p:cNvSpPr/>
            <p:nvPr/>
          </p:nvSpPr>
          <p:spPr>
            <a:xfrm>
              <a:off x="0" y="0"/>
              <a:ext cx="3810000" cy="4393407"/>
            </a:xfrm>
            <a:custGeom>
              <a:avLst/>
              <a:gdLst/>
              <a:ahLst/>
              <a:cxnLst/>
              <a:rect l="l" t="t" r="r" b="b"/>
              <a:pathLst>
                <a:path w="3810000" h="4393407">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r="-58482"/>
              </a:stretch>
            </a:blipFill>
          </p:spPr>
        </p:sp>
      </p:grpSp>
      <p:grpSp>
        <p:nvGrpSpPr>
          <p:cNvPr id="8" name="Group 8"/>
          <p:cNvGrpSpPr/>
          <p:nvPr/>
        </p:nvGrpSpPr>
        <p:grpSpPr>
          <a:xfrm>
            <a:off x="7497790" y="1433802"/>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5" name="Freeform 15"/>
          <p:cNvSpPr/>
          <p:nvPr/>
        </p:nvSpPr>
        <p:spPr>
          <a:xfrm>
            <a:off x="8487200" y="1694135"/>
            <a:ext cx="6574498" cy="7112035"/>
          </a:xfrm>
          <a:custGeom>
            <a:avLst/>
            <a:gdLst/>
            <a:ahLst/>
            <a:cxnLst/>
            <a:rect l="l" t="t" r="r" b="b"/>
            <a:pathLst>
              <a:path w="6574498" h="7112035">
                <a:moveTo>
                  <a:pt x="0" y="0"/>
                </a:moveTo>
                <a:lnTo>
                  <a:pt x="6574497" y="0"/>
                </a:lnTo>
                <a:lnTo>
                  <a:pt x="6574497" y="7112035"/>
                </a:lnTo>
                <a:lnTo>
                  <a:pt x="0" y="7112035"/>
                </a:lnTo>
                <a:lnTo>
                  <a:pt x="0" y="0"/>
                </a:lnTo>
                <a:close/>
              </a:path>
            </a:pathLst>
          </a:custGeom>
          <a:blipFill>
            <a:blip r:embed="rId5"/>
            <a:stretch>
              <a:fillRect/>
            </a:stretch>
          </a:blipFill>
        </p:spPr>
      </p:sp>
      <p:sp>
        <p:nvSpPr>
          <p:cNvPr id="16" name="TextBox 16"/>
          <p:cNvSpPr txBox="1"/>
          <p:nvPr/>
        </p:nvSpPr>
        <p:spPr>
          <a:xfrm>
            <a:off x="587200" y="776282"/>
            <a:ext cx="6910589" cy="2200275"/>
          </a:xfrm>
          <a:prstGeom prst="rect">
            <a:avLst/>
          </a:prstGeom>
        </p:spPr>
        <p:txBody>
          <a:bodyPr lIns="0" tIns="0" rIns="0" bIns="0" rtlCol="0" anchor="t">
            <a:spAutoFit/>
          </a:bodyPr>
          <a:lstStyle/>
          <a:p>
            <a:pPr algn="ctr">
              <a:lnSpc>
                <a:spcPts val="8640"/>
              </a:lnSpc>
            </a:pPr>
            <a:r>
              <a:rPr lang="en-US" sz="7200" b="1">
                <a:solidFill>
                  <a:srgbClr val="D9D9D9"/>
                </a:solidFill>
                <a:latin typeface="Play Bold"/>
                <a:ea typeface="Play Bold"/>
                <a:cs typeface="Play Bold"/>
                <a:sym typeface="Play Bold"/>
              </a:rPr>
              <a:t>Giao diện Candidate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51062"/>
            <a:ext cx="15478407" cy="6406011"/>
            <a:chOff x="0" y="0"/>
            <a:chExt cx="6961174" cy="2881004"/>
          </a:xfrm>
        </p:grpSpPr>
        <p:sp>
          <p:nvSpPr>
            <p:cNvPr id="3" name="Freeform 3"/>
            <p:cNvSpPr/>
            <p:nvPr/>
          </p:nvSpPr>
          <p:spPr>
            <a:xfrm>
              <a:off x="0" y="0"/>
              <a:ext cx="6961174" cy="2881004"/>
            </a:xfrm>
            <a:custGeom>
              <a:avLst/>
              <a:gdLst/>
              <a:ahLst/>
              <a:cxnLst/>
              <a:rect l="l" t="t" r="r" b="b"/>
              <a:pathLst>
                <a:path w="6961174" h="2881004">
                  <a:moveTo>
                    <a:pt x="6836714" y="2881004"/>
                  </a:moveTo>
                  <a:lnTo>
                    <a:pt x="124460" y="2881004"/>
                  </a:lnTo>
                  <a:cubicBezTo>
                    <a:pt x="55880" y="2881004"/>
                    <a:pt x="0" y="2825124"/>
                    <a:pt x="0" y="2756544"/>
                  </a:cubicBezTo>
                  <a:lnTo>
                    <a:pt x="0" y="124460"/>
                  </a:lnTo>
                  <a:cubicBezTo>
                    <a:pt x="0" y="55880"/>
                    <a:pt x="55880" y="0"/>
                    <a:pt x="124460" y="0"/>
                  </a:cubicBezTo>
                  <a:lnTo>
                    <a:pt x="6836714" y="0"/>
                  </a:lnTo>
                  <a:cubicBezTo>
                    <a:pt x="6905294" y="0"/>
                    <a:pt x="6961174" y="55880"/>
                    <a:pt x="6961174" y="124460"/>
                  </a:cubicBezTo>
                  <a:lnTo>
                    <a:pt x="6961174" y="2756544"/>
                  </a:lnTo>
                  <a:cubicBezTo>
                    <a:pt x="6961174" y="2825124"/>
                    <a:pt x="6905294" y="2881004"/>
                    <a:pt x="6836714" y="2881004"/>
                  </a:cubicBezTo>
                  <a:close/>
                </a:path>
              </a:pathLst>
            </a:custGeom>
            <a:solidFill>
              <a:srgbClr val="FFFFFF"/>
            </a:solidFill>
          </p:spPr>
        </p:sp>
      </p:grpSp>
      <p:grpSp>
        <p:nvGrpSpPr>
          <p:cNvPr id="4" name="Group 4"/>
          <p:cNvGrpSpPr/>
          <p:nvPr/>
        </p:nvGrpSpPr>
        <p:grpSpPr>
          <a:xfrm>
            <a:off x="8911761" y="1278093"/>
            <a:ext cx="989410" cy="260334"/>
            <a:chOff x="0" y="0"/>
            <a:chExt cx="1319213" cy="347112"/>
          </a:xfrm>
        </p:grpSpPr>
        <p:grpSp>
          <p:nvGrpSpPr>
            <p:cNvPr id="5" name="Group 5"/>
            <p:cNvGrpSpPr/>
            <p:nvPr/>
          </p:nvGrpSpPr>
          <p:grpSpPr>
            <a:xfrm>
              <a:off x="0" y="0"/>
              <a:ext cx="347112" cy="3471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7" name="Group 7"/>
            <p:cNvGrpSpPr/>
            <p:nvPr/>
          </p:nvGrpSpPr>
          <p:grpSpPr>
            <a:xfrm>
              <a:off x="486051"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9" name="Group 9"/>
            <p:cNvGrpSpPr/>
            <p:nvPr/>
          </p:nvGrpSpPr>
          <p:grpSpPr>
            <a:xfrm>
              <a:off x="972102"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1" name="Freeform 11"/>
          <p:cNvSpPr/>
          <p:nvPr/>
        </p:nvSpPr>
        <p:spPr>
          <a:xfrm>
            <a:off x="16998439" y="8551541"/>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a:off x="13833740" y="4294060"/>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2928949" y="3943354"/>
            <a:ext cx="11677910" cy="5314946"/>
          </a:xfrm>
          <a:custGeom>
            <a:avLst/>
            <a:gdLst/>
            <a:ahLst/>
            <a:cxnLst/>
            <a:rect l="l" t="t" r="r" b="b"/>
            <a:pathLst>
              <a:path w="11677910" h="5314946">
                <a:moveTo>
                  <a:pt x="0" y="0"/>
                </a:moveTo>
                <a:lnTo>
                  <a:pt x="11677909" y="0"/>
                </a:lnTo>
                <a:lnTo>
                  <a:pt x="11677909" y="5314946"/>
                </a:lnTo>
                <a:lnTo>
                  <a:pt x="0" y="5314946"/>
                </a:lnTo>
                <a:lnTo>
                  <a:pt x="0" y="0"/>
                </a:lnTo>
                <a:close/>
              </a:path>
            </a:pathLst>
          </a:custGeom>
          <a:blipFill>
            <a:blip r:embed="rId6"/>
            <a:stretch>
              <a:fillRect/>
            </a:stretch>
          </a:blipFill>
        </p:spPr>
      </p:sp>
      <p:grpSp>
        <p:nvGrpSpPr>
          <p:cNvPr id="14" name="Group 14"/>
          <p:cNvGrpSpPr/>
          <p:nvPr/>
        </p:nvGrpSpPr>
        <p:grpSpPr>
          <a:xfrm>
            <a:off x="1028700" y="1028700"/>
            <a:ext cx="6910589" cy="1979455"/>
            <a:chOff x="0" y="0"/>
            <a:chExt cx="9214119" cy="2639274"/>
          </a:xfrm>
        </p:grpSpPr>
        <p:sp>
          <p:nvSpPr>
            <p:cNvPr id="15" name="TextBox 15"/>
            <p:cNvSpPr txBox="1"/>
            <p:nvPr/>
          </p:nvSpPr>
          <p:spPr>
            <a:xfrm>
              <a:off x="0" y="-9525"/>
              <a:ext cx="9214119" cy="14700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Suggest skills</a:t>
              </a:r>
            </a:p>
          </p:txBody>
        </p:sp>
        <p:sp>
          <p:nvSpPr>
            <p:cNvPr id="16" name="TextBox 16"/>
            <p:cNvSpPr txBox="1"/>
            <p:nvPr/>
          </p:nvSpPr>
          <p:spPr>
            <a:xfrm>
              <a:off x="0" y="1893784"/>
              <a:ext cx="9214119" cy="745490"/>
            </a:xfrm>
            <a:prstGeom prst="rect">
              <a:avLst/>
            </a:prstGeom>
          </p:spPr>
          <p:txBody>
            <a:bodyPr lIns="0" tIns="0" rIns="0" bIns="0" rtlCol="0" anchor="t">
              <a:spAutoFit/>
            </a:bodyPr>
            <a:lstStyle/>
            <a:p>
              <a:pPr marL="0" lvl="0" indent="0" algn="l">
                <a:lnSpc>
                  <a:spcPts val="4680"/>
                </a:lnSpc>
                <a:spcBef>
                  <a:spcPct val="0"/>
                </a:spcBef>
              </a:pPr>
              <a:r>
                <a:rPr lang="en-US" sz="3600">
                  <a:solidFill>
                    <a:srgbClr val="152544"/>
                  </a:solidFill>
                  <a:latin typeface="TT Interphases"/>
                  <a:ea typeface="TT Interphases"/>
                  <a:cs typeface="TT Interphases"/>
                  <a:sym typeface="TT Interphases"/>
                </a:rPr>
                <a:t>Những kỹ năng cho ứng viên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2" name="Group 2"/>
          <p:cNvGrpSpPr/>
          <p:nvPr/>
        </p:nvGrpSpPr>
        <p:grpSpPr>
          <a:xfrm>
            <a:off x="8124294" y="948688"/>
            <a:ext cx="8382813" cy="8808384"/>
            <a:chOff x="0" y="0"/>
            <a:chExt cx="3770040" cy="3961435"/>
          </a:xfrm>
        </p:grpSpPr>
        <p:sp>
          <p:nvSpPr>
            <p:cNvPr id="3" name="Freeform 3"/>
            <p:cNvSpPr/>
            <p:nvPr/>
          </p:nvSpPr>
          <p:spPr>
            <a:xfrm>
              <a:off x="0" y="0"/>
              <a:ext cx="3770040" cy="3961435"/>
            </a:xfrm>
            <a:custGeom>
              <a:avLst/>
              <a:gdLst/>
              <a:ahLst/>
              <a:cxnLst/>
              <a:rect l="l" t="t" r="r" b="b"/>
              <a:pathLst>
                <a:path w="3770040" h="3961435">
                  <a:moveTo>
                    <a:pt x="3645580" y="3961435"/>
                  </a:moveTo>
                  <a:lnTo>
                    <a:pt x="124460" y="3961435"/>
                  </a:lnTo>
                  <a:cubicBezTo>
                    <a:pt x="55880" y="3961435"/>
                    <a:pt x="0" y="3905555"/>
                    <a:pt x="0" y="3836975"/>
                  </a:cubicBezTo>
                  <a:lnTo>
                    <a:pt x="0" y="124460"/>
                  </a:lnTo>
                  <a:cubicBezTo>
                    <a:pt x="0" y="55880"/>
                    <a:pt x="55880" y="0"/>
                    <a:pt x="124460" y="0"/>
                  </a:cubicBezTo>
                  <a:lnTo>
                    <a:pt x="3645580" y="0"/>
                  </a:lnTo>
                  <a:cubicBezTo>
                    <a:pt x="3714160" y="0"/>
                    <a:pt x="3770040" y="55880"/>
                    <a:pt x="3770040" y="124460"/>
                  </a:cubicBezTo>
                  <a:lnTo>
                    <a:pt x="3770040" y="3836975"/>
                  </a:lnTo>
                  <a:cubicBezTo>
                    <a:pt x="3770040" y="3905555"/>
                    <a:pt x="3714160" y="3961435"/>
                    <a:pt x="3645580" y="3961435"/>
                  </a:cubicBezTo>
                  <a:close/>
                </a:path>
              </a:pathLst>
            </a:custGeom>
            <a:solidFill>
              <a:srgbClr val="FFFFFF"/>
            </a:solidFill>
          </p:spPr>
        </p:sp>
      </p:grpSp>
      <p:grpSp>
        <p:nvGrpSpPr>
          <p:cNvPr id="4" name="Group 4"/>
          <p:cNvGrpSpPr/>
          <p:nvPr/>
        </p:nvGrpSpPr>
        <p:grpSpPr>
          <a:xfrm>
            <a:off x="8911761" y="1278093"/>
            <a:ext cx="989410" cy="260334"/>
            <a:chOff x="0" y="0"/>
            <a:chExt cx="1319213" cy="347112"/>
          </a:xfrm>
        </p:grpSpPr>
        <p:grpSp>
          <p:nvGrpSpPr>
            <p:cNvPr id="5" name="Group 5"/>
            <p:cNvGrpSpPr/>
            <p:nvPr/>
          </p:nvGrpSpPr>
          <p:grpSpPr>
            <a:xfrm>
              <a:off x="0" y="0"/>
              <a:ext cx="347112" cy="3471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7" name="Group 7"/>
            <p:cNvGrpSpPr/>
            <p:nvPr/>
          </p:nvGrpSpPr>
          <p:grpSpPr>
            <a:xfrm>
              <a:off x="486051"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9" name="Group 9"/>
            <p:cNvGrpSpPr/>
            <p:nvPr/>
          </p:nvGrpSpPr>
          <p:grpSpPr>
            <a:xfrm>
              <a:off x="972102"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1" name="Freeform 11"/>
          <p:cNvSpPr/>
          <p:nvPr/>
        </p:nvSpPr>
        <p:spPr>
          <a:xfrm>
            <a:off x="16998439" y="8551541"/>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a:off x="13833740" y="4294060"/>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9065353" y="2060554"/>
            <a:ext cx="6608600" cy="6693951"/>
          </a:xfrm>
          <a:custGeom>
            <a:avLst/>
            <a:gdLst/>
            <a:ahLst/>
            <a:cxnLst/>
            <a:rect l="l" t="t" r="r" b="b"/>
            <a:pathLst>
              <a:path w="6608600" h="6693951">
                <a:moveTo>
                  <a:pt x="0" y="0"/>
                </a:moveTo>
                <a:lnTo>
                  <a:pt x="6608600" y="0"/>
                </a:lnTo>
                <a:lnTo>
                  <a:pt x="6608600" y="6693951"/>
                </a:lnTo>
                <a:lnTo>
                  <a:pt x="0" y="6693951"/>
                </a:lnTo>
                <a:lnTo>
                  <a:pt x="0" y="0"/>
                </a:lnTo>
                <a:close/>
              </a:path>
            </a:pathLst>
          </a:custGeom>
          <a:blipFill>
            <a:blip r:embed="rId6"/>
            <a:stretch>
              <a:fillRect/>
            </a:stretch>
          </a:blipFill>
        </p:spPr>
      </p:sp>
      <p:grpSp>
        <p:nvGrpSpPr>
          <p:cNvPr id="14" name="Group 14"/>
          <p:cNvGrpSpPr/>
          <p:nvPr/>
        </p:nvGrpSpPr>
        <p:grpSpPr>
          <a:xfrm>
            <a:off x="1028700" y="2278050"/>
            <a:ext cx="6070944" cy="3074830"/>
            <a:chOff x="0" y="0"/>
            <a:chExt cx="8094591" cy="4099774"/>
          </a:xfrm>
        </p:grpSpPr>
        <p:sp>
          <p:nvSpPr>
            <p:cNvPr id="15" name="TextBox 15"/>
            <p:cNvSpPr txBox="1"/>
            <p:nvPr/>
          </p:nvSpPr>
          <p:spPr>
            <a:xfrm>
              <a:off x="0" y="-9525"/>
              <a:ext cx="8094591" cy="29305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Add new candidate</a:t>
              </a:r>
            </a:p>
          </p:txBody>
        </p:sp>
        <p:sp>
          <p:nvSpPr>
            <p:cNvPr id="16" name="TextBox 16"/>
            <p:cNvSpPr txBox="1"/>
            <p:nvPr/>
          </p:nvSpPr>
          <p:spPr>
            <a:xfrm>
              <a:off x="0" y="3354284"/>
              <a:ext cx="8094591" cy="745490"/>
            </a:xfrm>
            <a:prstGeom prst="rect">
              <a:avLst/>
            </a:prstGeom>
          </p:spPr>
          <p:txBody>
            <a:bodyPr lIns="0" tIns="0" rIns="0" bIns="0" rtlCol="0" anchor="t">
              <a:spAutoFit/>
            </a:bodyPr>
            <a:lstStyle/>
            <a:p>
              <a:pPr marL="0" lvl="0" indent="0" algn="l">
                <a:lnSpc>
                  <a:spcPts val="4680"/>
                </a:lnSpc>
                <a:spcBef>
                  <a:spcPct val="0"/>
                </a:spcBef>
              </a:pPr>
              <a:r>
                <a:rPr lang="en-US" sz="3600">
                  <a:solidFill>
                    <a:srgbClr val="152544"/>
                  </a:solidFill>
                  <a:latin typeface="TT Interphases"/>
                  <a:ea typeface="TT Interphases"/>
                  <a:cs typeface="TT Interphases"/>
                  <a:sym typeface="TT Interphases"/>
                </a:rPr>
                <a:t>Thêm ứng viên mới</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2" name="Group 2"/>
          <p:cNvGrpSpPr/>
          <p:nvPr/>
        </p:nvGrpSpPr>
        <p:grpSpPr>
          <a:xfrm>
            <a:off x="8124294" y="948688"/>
            <a:ext cx="8382813" cy="8808384"/>
            <a:chOff x="0" y="0"/>
            <a:chExt cx="3770040" cy="3961435"/>
          </a:xfrm>
        </p:grpSpPr>
        <p:sp>
          <p:nvSpPr>
            <p:cNvPr id="3" name="Freeform 3"/>
            <p:cNvSpPr/>
            <p:nvPr/>
          </p:nvSpPr>
          <p:spPr>
            <a:xfrm>
              <a:off x="0" y="0"/>
              <a:ext cx="3770040" cy="3961435"/>
            </a:xfrm>
            <a:custGeom>
              <a:avLst/>
              <a:gdLst/>
              <a:ahLst/>
              <a:cxnLst/>
              <a:rect l="l" t="t" r="r" b="b"/>
              <a:pathLst>
                <a:path w="3770040" h="3961435">
                  <a:moveTo>
                    <a:pt x="3645580" y="3961435"/>
                  </a:moveTo>
                  <a:lnTo>
                    <a:pt x="124460" y="3961435"/>
                  </a:lnTo>
                  <a:cubicBezTo>
                    <a:pt x="55880" y="3961435"/>
                    <a:pt x="0" y="3905555"/>
                    <a:pt x="0" y="3836975"/>
                  </a:cubicBezTo>
                  <a:lnTo>
                    <a:pt x="0" y="124460"/>
                  </a:lnTo>
                  <a:cubicBezTo>
                    <a:pt x="0" y="55880"/>
                    <a:pt x="55880" y="0"/>
                    <a:pt x="124460" y="0"/>
                  </a:cubicBezTo>
                  <a:lnTo>
                    <a:pt x="3645580" y="0"/>
                  </a:lnTo>
                  <a:cubicBezTo>
                    <a:pt x="3714160" y="0"/>
                    <a:pt x="3770040" y="55880"/>
                    <a:pt x="3770040" y="124460"/>
                  </a:cubicBezTo>
                  <a:lnTo>
                    <a:pt x="3770040" y="3836975"/>
                  </a:lnTo>
                  <a:cubicBezTo>
                    <a:pt x="3770040" y="3905555"/>
                    <a:pt x="3714160" y="3961435"/>
                    <a:pt x="3645580" y="3961435"/>
                  </a:cubicBezTo>
                  <a:close/>
                </a:path>
              </a:pathLst>
            </a:custGeom>
            <a:solidFill>
              <a:srgbClr val="FFFFFF"/>
            </a:solidFill>
          </p:spPr>
        </p:sp>
      </p:grpSp>
      <p:grpSp>
        <p:nvGrpSpPr>
          <p:cNvPr id="4" name="Group 4"/>
          <p:cNvGrpSpPr/>
          <p:nvPr/>
        </p:nvGrpSpPr>
        <p:grpSpPr>
          <a:xfrm>
            <a:off x="8911761" y="1278093"/>
            <a:ext cx="989410" cy="260334"/>
            <a:chOff x="0" y="0"/>
            <a:chExt cx="1319213" cy="347112"/>
          </a:xfrm>
        </p:grpSpPr>
        <p:grpSp>
          <p:nvGrpSpPr>
            <p:cNvPr id="5" name="Group 5"/>
            <p:cNvGrpSpPr/>
            <p:nvPr/>
          </p:nvGrpSpPr>
          <p:grpSpPr>
            <a:xfrm>
              <a:off x="0" y="0"/>
              <a:ext cx="347112" cy="3471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7" name="Group 7"/>
            <p:cNvGrpSpPr/>
            <p:nvPr/>
          </p:nvGrpSpPr>
          <p:grpSpPr>
            <a:xfrm>
              <a:off x="486051"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9" name="Group 9"/>
            <p:cNvGrpSpPr/>
            <p:nvPr/>
          </p:nvGrpSpPr>
          <p:grpSpPr>
            <a:xfrm>
              <a:off x="972102"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1" name="Freeform 11"/>
          <p:cNvSpPr/>
          <p:nvPr/>
        </p:nvSpPr>
        <p:spPr>
          <a:xfrm>
            <a:off x="16998439" y="8551541"/>
            <a:ext cx="706759" cy="706759"/>
          </a:xfrm>
          <a:custGeom>
            <a:avLst/>
            <a:gdLst/>
            <a:ahLst/>
            <a:cxnLst/>
            <a:rect l="l" t="t" r="r" b="b"/>
            <a:pathLst>
              <a:path w="706759" h="706759">
                <a:moveTo>
                  <a:pt x="0" y="0"/>
                </a:moveTo>
                <a:lnTo>
                  <a:pt x="706759" y="0"/>
                </a:lnTo>
                <a:lnTo>
                  <a:pt x="706759" y="706759"/>
                </a:lnTo>
                <a:lnTo>
                  <a:pt x="0" y="7067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a:off x="13833740" y="4294060"/>
            <a:ext cx="7036156" cy="345411"/>
          </a:xfrm>
          <a:custGeom>
            <a:avLst/>
            <a:gdLst/>
            <a:ahLst/>
            <a:cxnLst/>
            <a:rect l="l" t="t" r="r" b="b"/>
            <a:pathLst>
              <a:path w="7036156" h="345411">
                <a:moveTo>
                  <a:pt x="0" y="0"/>
                </a:moveTo>
                <a:lnTo>
                  <a:pt x="7036156" y="0"/>
                </a:lnTo>
                <a:lnTo>
                  <a:pt x="7036156" y="345412"/>
                </a:lnTo>
                <a:lnTo>
                  <a:pt x="0" y="345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8911761" y="1827953"/>
            <a:ext cx="6499255" cy="7076967"/>
          </a:xfrm>
          <a:custGeom>
            <a:avLst/>
            <a:gdLst/>
            <a:ahLst/>
            <a:cxnLst/>
            <a:rect l="l" t="t" r="r" b="b"/>
            <a:pathLst>
              <a:path w="6499255" h="7076967">
                <a:moveTo>
                  <a:pt x="0" y="0"/>
                </a:moveTo>
                <a:lnTo>
                  <a:pt x="6499256" y="0"/>
                </a:lnTo>
                <a:lnTo>
                  <a:pt x="6499256" y="7076967"/>
                </a:lnTo>
                <a:lnTo>
                  <a:pt x="0" y="7076967"/>
                </a:lnTo>
                <a:lnTo>
                  <a:pt x="0" y="0"/>
                </a:lnTo>
                <a:close/>
              </a:path>
            </a:pathLst>
          </a:custGeom>
          <a:blipFill>
            <a:blip r:embed="rId6"/>
            <a:stretch>
              <a:fillRect/>
            </a:stretch>
          </a:blipFill>
        </p:spPr>
      </p:sp>
      <p:grpSp>
        <p:nvGrpSpPr>
          <p:cNvPr id="14" name="Group 14"/>
          <p:cNvGrpSpPr/>
          <p:nvPr/>
        </p:nvGrpSpPr>
        <p:grpSpPr>
          <a:xfrm>
            <a:off x="841660" y="2825737"/>
            <a:ext cx="6419319" cy="1979455"/>
            <a:chOff x="0" y="0"/>
            <a:chExt cx="8559092" cy="2639274"/>
          </a:xfrm>
        </p:grpSpPr>
        <p:sp>
          <p:nvSpPr>
            <p:cNvPr id="15" name="TextBox 15"/>
            <p:cNvSpPr txBox="1"/>
            <p:nvPr/>
          </p:nvSpPr>
          <p:spPr>
            <a:xfrm>
              <a:off x="0" y="-9525"/>
              <a:ext cx="8559092" cy="14700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Edit candidate</a:t>
              </a:r>
            </a:p>
          </p:txBody>
        </p:sp>
        <p:sp>
          <p:nvSpPr>
            <p:cNvPr id="16" name="TextBox 16"/>
            <p:cNvSpPr txBox="1"/>
            <p:nvPr/>
          </p:nvSpPr>
          <p:spPr>
            <a:xfrm>
              <a:off x="0" y="1893784"/>
              <a:ext cx="8559092" cy="745490"/>
            </a:xfrm>
            <a:prstGeom prst="rect">
              <a:avLst/>
            </a:prstGeom>
          </p:spPr>
          <p:txBody>
            <a:bodyPr lIns="0" tIns="0" rIns="0" bIns="0" rtlCol="0" anchor="t">
              <a:spAutoFit/>
            </a:bodyPr>
            <a:lstStyle/>
            <a:p>
              <a:pPr marL="0" lvl="0" indent="0" algn="l">
                <a:lnSpc>
                  <a:spcPts val="4680"/>
                </a:lnSpc>
                <a:spcBef>
                  <a:spcPct val="0"/>
                </a:spcBef>
              </a:pPr>
              <a:r>
                <a:rPr lang="en-US" sz="3600">
                  <a:solidFill>
                    <a:srgbClr val="152544"/>
                  </a:solidFill>
                  <a:latin typeface="TT Interphases"/>
                  <a:ea typeface="TT Interphases"/>
                  <a:cs typeface="TT Interphases"/>
                  <a:sym typeface="TT Interphases"/>
                </a:rPr>
                <a:t>Cập nhật lại thông tin ứng viên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7115041" y="1104397"/>
            <a:ext cx="9118160" cy="8153903"/>
            <a:chOff x="0" y="0"/>
            <a:chExt cx="3084415" cy="2758234"/>
          </a:xfrm>
        </p:grpSpPr>
        <p:sp>
          <p:nvSpPr>
            <p:cNvPr id="3" name="Freeform 3"/>
            <p:cNvSpPr/>
            <p:nvPr/>
          </p:nvSpPr>
          <p:spPr>
            <a:xfrm>
              <a:off x="0" y="0"/>
              <a:ext cx="3084415" cy="2758234"/>
            </a:xfrm>
            <a:custGeom>
              <a:avLst/>
              <a:gdLst/>
              <a:ahLst/>
              <a:cxnLst/>
              <a:rect l="l" t="t" r="r" b="b"/>
              <a:pathLst>
                <a:path w="3084415" h="2758234">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id="4" name="Freeform 4"/>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698552" y="3588493"/>
            <a:ext cx="4916906" cy="5669807"/>
            <a:chOff x="0" y="0"/>
            <a:chExt cx="3810000" cy="4393406"/>
          </a:xfrm>
        </p:grpSpPr>
        <p:sp>
          <p:nvSpPr>
            <p:cNvPr id="7" name="Freeform 7"/>
            <p:cNvSpPr/>
            <p:nvPr/>
          </p:nvSpPr>
          <p:spPr>
            <a:xfrm>
              <a:off x="0" y="0"/>
              <a:ext cx="3810000" cy="4393407"/>
            </a:xfrm>
            <a:custGeom>
              <a:avLst/>
              <a:gdLst/>
              <a:ahLst/>
              <a:cxnLst/>
              <a:rect l="l" t="t" r="r" b="b"/>
              <a:pathLst>
                <a:path w="3810000" h="4393407">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r="-58482"/>
              </a:stretch>
            </a:blipFill>
          </p:spPr>
        </p:sp>
      </p:grpSp>
      <p:grpSp>
        <p:nvGrpSpPr>
          <p:cNvPr id="8" name="Group 8"/>
          <p:cNvGrpSpPr/>
          <p:nvPr/>
        </p:nvGrpSpPr>
        <p:grpSpPr>
          <a:xfrm>
            <a:off x="7497790" y="1433802"/>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5" name="Freeform 15"/>
          <p:cNvSpPr/>
          <p:nvPr/>
        </p:nvSpPr>
        <p:spPr>
          <a:xfrm>
            <a:off x="8057774" y="1912727"/>
            <a:ext cx="7232693" cy="6537242"/>
          </a:xfrm>
          <a:custGeom>
            <a:avLst/>
            <a:gdLst/>
            <a:ahLst/>
            <a:cxnLst/>
            <a:rect l="l" t="t" r="r" b="b"/>
            <a:pathLst>
              <a:path w="7232693" h="6537242">
                <a:moveTo>
                  <a:pt x="0" y="0"/>
                </a:moveTo>
                <a:lnTo>
                  <a:pt x="7232694" y="0"/>
                </a:lnTo>
                <a:lnTo>
                  <a:pt x="7232694" y="6537242"/>
                </a:lnTo>
                <a:lnTo>
                  <a:pt x="0" y="6537242"/>
                </a:lnTo>
                <a:lnTo>
                  <a:pt x="0" y="0"/>
                </a:lnTo>
                <a:close/>
              </a:path>
            </a:pathLst>
          </a:custGeom>
          <a:blipFill>
            <a:blip r:embed="rId5"/>
            <a:stretch>
              <a:fillRect/>
            </a:stretch>
          </a:blipFill>
        </p:spPr>
      </p:sp>
      <p:sp>
        <p:nvSpPr>
          <p:cNvPr id="16" name="TextBox 16"/>
          <p:cNvSpPr txBox="1"/>
          <p:nvPr/>
        </p:nvSpPr>
        <p:spPr>
          <a:xfrm>
            <a:off x="587200" y="776282"/>
            <a:ext cx="6910589" cy="2200275"/>
          </a:xfrm>
          <a:prstGeom prst="rect">
            <a:avLst/>
          </a:prstGeom>
        </p:spPr>
        <p:txBody>
          <a:bodyPr lIns="0" tIns="0" rIns="0" bIns="0" rtlCol="0" anchor="t">
            <a:spAutoFit/>
          </a:bodyPr>
          <a:lstStyle/>
          <a:p>
            <a:pPr algn="ctr">
              <a:lnSpc>
                <a:spcPts val="8640"/>
              </a:lnSpc>
            </a:pPr>
            <a:r>
              <a:rPr lang="en-US" sz="7200" b="1">
                <a:solidFill>
                  <a:srgbClr val="D9D9D9"/>
                </a:solidFill>
                <a:latin typeface="Play Bold"/>
                <a:ea typeface="Play Bold"/>
                <a:cs typeface="Play Bold"/>
                <a:sym typeface="Play Bold"/>
              </a:rPr>
              <a:t>Giao diện Company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6357" y="1478185"/>
            <a:ext cx="7407643" cy="7407643"/>
          </a:xfrm>
          <a:custGeom>
            <a:avLst/>
            <a:gdLst/>
            <a:ahLst/>
            <a:cxnLst/>
            <a:rect l="l" t="t" r="r" b="b"/>
            <a:pathLst>
              <a:path w="7407643" h="7407643">
                <a:moveTo>
                  <a:pt x="0" y="0"/>
                </a:moveTo>
                <a:lnTo>
                  <a:pt x="7407643" y="0"/>
                </a:lnTo>
                <a:lnTo>
                  <a:pt x="7407643" y="7407644"/>
                </a:lnTo>
                <a:lnTo>
                  <a:pt x="0" y="7407644"/>
                </a:lnTo>
                <a:lnTo>
                  <a:pt x="0" y="0"/>
                </a:lnTo>
                <a:close/>
              </a:path>
            </a:pathLst>
          </a:custGeom>
          <a:blipFill>
            <a:blip r:embed="rId2"/>
            <a:stretch>
              <a:fillRect/>
            </a:stretch>
          </a:blipFill>
        </p:spPr>
      </p:sp>
      <p:grpSp>
        <p:nvGrpSpPr>
          <p:cNvPr id="3" name="Group 3"/>
          <p:cNvGrpSpPr/>
          <p:nvPr/>
        </p:nvGrpSpPr>
        <p:grpSpPr>
          <a:xfrm>
            <a:off x="10348711" y="1478185"/>
            <a:ext cx="6910589" cy="3074830"/>
            <a:chOff x="0" y="0"/>
            <a:chExt cx="9214119" cy="4099774"/>
          </a:xfrm>
        </p:grpSpPr>
        <p:sp>
          <p:nvSpPr>
            <p:cNvPr id="4" name="TextBox 4"/>
            <p:cNvSpPr txBox="1"/>
            <p:nvPr/>
          </p:nvSpPr>
          <p:spPr>
            <a:xfrm>
              <a:off x="0" y="-9525"/>
              <a:ext cx="9214119" cy="29305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Add new Company</a:t>
              </a:r>
            </a:p>
          </p:txBody>
        </p:sp>
        <p:sp>
          <p:nvSpPr>
            <p:cNvPr id="5" name="TextBox 5"/>
            <p:cNvSpPr txBox="1"/>
            <p:nvPr/>
          </p:nvSpPr>
          <p:spPr>
            <a:xfrm>
              <a:off x="0" y="3354284"/>
              <a:ext cx="9214119" cy="745490"/>
            </a:xfrm>
            <a:prstGeom prst="rect">
              <a:avLst/>
            </a:prstGeom>
          </p:spPr>
          <p:txBody>
            <a:bodyPr lIns="0" tIns="0" rIns="0" bIns="0" rtlCol="0" anchor="t">
              <a:spAutoFit/>
            </a:bodyPr>
            <a:lstStyle/>
            <a:p>
              <a:pPr algn="l">
                <a:lnSpc>
                  <a:spcPts val="4680"/>
                </a:lnSpc>
              </a:pPr>
              <a:r>
                <a:rPr lang="en-US" sz="3600">
                  <a:solidFill>
                    <a:srgbClr val="152544"/>
                  </a:solidFill>
                  <a:latin typeface="TT Interphases"/>
                  <a:ea typeface="TT Interphases"/>
                  <a:cs typeface="TT Interphases"/>
                  <a:sym typeface="TT Interphases"/>
                </a:rPr>
                <a:t>Thêm công ty mới</a:t>
              </a:r>
            </a:p>
          </p:txBody>
        </p:sp>
      </p:grpSp>
      <p:sp>
        <p:nvSpPr>
          <p:cNvPr id="6" name="TextBox 6"/>
          <p:cNvSpPr txBox="1"/>
          <p:nvPr/>
        </p:nvSpPr>
        <p:spPr>
          <a:xfrm>
            <a:off x="10348711" y="8828679"/>
            <a:ext cx="4793675" cy="415224"/>
          </a:xfrm>
          <a:prstGeom prst="rect">
            <a:avLst/>
          </a:prstGeom>
        </p:spPr>
        <p:txBody>
          <a:bodyPr lIns="0" tIns="0" rIns="0" bIns="0" rtlCol="0" anchor="t">
            <a:spAutoFit/>
          </a:bodyPr>
          <a:lstStyle/>
          <a:p>
            <a:pPr algn="l">
              <a:lnSpc>
                <a:spcPts val="3359"/>
              </a:lnSpc>
            </a:pPr>
            <a:r>
              <a:rPr lang="en-US" sz="2400" b="1" u="sng">
                <a:solidFill>
                  <a:srgbClr val="152544"/>
                </a:solidFill>
                <a:latin typeface="TT Interphases Bold"/>
                <a:ea typeface="TT Interphases Bold"/>
                <a:cs typeface="TT Interphases Bold"/>
                <a:sym typeface="TT Interphases Bold"/>
                <a:hlinkClick r:id="rId3" action="ppaction://hlinksldjump"/>
              </a:rPr>
              <a:t>Go Back to Agenda 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1662" y="1459101"/>
            <a:ext cx="7522338" cy="7605765"/>
          </a:xfrm>
          <a:custGeom>
            <a:avLst/>
            <a:gdLst/>
            <a:ahLst/>
            <a:cxnLst/>
            <a:rect l="l" t="t" r="r" b="b"/>
            <a:pathLst>
              <a:path w="7522338" h="7605765">
                <a:moveTo>
                  <a:pt x="0" y="0"/>
                </a:moveTo>
                <a:lnTo>
                  <a:pt x="7522338" y="0"/>
                </a:lnTo>
                <a:lnTo>
                  <a:pt x="7522338" y="7605765"/>
                </a:lnTo>
                <a:lnTo>
                  <a:pt x="0" y="7605765"/>
                </a:lnTo>
                <a:lnTo>
                  <a:pt x="0" y="0"/>
                </a:lnTo>
                <a:close/>
              </a:path>
            </a:pathLst>
          </a:custGeom>
          <a:blipFill>
            <a:blip r:embed="rId2"/>
            <a:stretch>
              <a:fillRect/>
            </a:stretch>
          </a:blipFill>
        </p:spPr>
      </p:sp>
      <p:grpSp>
        <p:nvGrpSpPr>
          <p:cNvPr id="3" name="Group 3"/>
          <p:cNvGrpSpPr/>
          <p:nvPr/>
        </p:nvGrpSpPr>
        <p:grpSpPr>
          <a:xfrm>
            <a:off x="10348711" y="1478185"/>
            <a:ext cx="6910589" cy="1979455"/>
            <a:chOff x="0" y="0"/>
            <a:chExt cx="9214119" cy="2639274"/>
          </a:xfrm>
        </p:grpSpPr>
        <p:sp>
          <p:nvSpPr>
            <p:cNvPr id="4" name="TextBox 4"/>
            <p:cNvSpPr txBox="1"/>
            <p:nvPr/>
          </p:nvSpPr>
          <p:spPr>
            <a:xfrm>
              <a:off x="0" y="-9525"/>
              <a:ext cx="9214119" cy="14700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Edit Company</a:t>
              </a:r>
            </a:p>
          </p:txBody>
        </p:sp>
        <p:sp>
          <p:nvSpPr>
            <p:cNvPr id="5" name="TextBox 5"/>
            <p:cNvSpPr txBox="1"/>
            <p:nvPr/>
          </p:nvSpPr>
          <p:spPr>
            <a:xfrm>
              <a:off x="0" y="1893784"/>
              <a:ext cx="9214119" cy="745490"/>
            </a:xfrm>
            <a:prstGeom prst="rect">
              <a:avLst/>
            </a:prstGeom>
          </p:spPr>
          <p:txBody>
            <a:bodyPr lIns="0" tIns="0" rIns="0" bIns="0" rtlCol="0" anchor="t">
              <a:spAutoFit/>
            </a:bodyPr>
            <a:lstStyle/>
            <a:p>
              <a:pPr algn="l">
                <a:lnSpc>
                  <a:spcPts val="4680"/>
                </a:lnSpc>
              </a:pPr>
              <a:r>
                <a:rPr lang="en-US" sz="3600">
                  <a:solidFill>
                    <a:srgbClr val="152544"/>
                  </a:solidFill>
                  <a:latin typeface="TT Interphases"/>
                  <a:ea typeface="TT Interphases"/>
                  <a:cs typeface="TT Interphases"/>
                  <a:sym typeface="TT Interphases"/>
                </a:rPr>
                <a:t>Cập nhật thông tin công ty</a:t>
              </a:r>
            </a:p>
          </p:txBody>
        </p:sp>
      </p:grpSp>
      <p:sp>
        <p:nvSpPr>
          <p:cNvPr id="6" name="TextBox 6"/>
          <p:cNvSpPr txBox="1"/>
          <p:nvPr/>
        </p:nvSpPr>
        <p:spPr>
          <a:xfrm>
            <a:off x="10348711" y="8828679"/>
            <a:ext cx="4793675" cy="415224"/>
          </a:xfrm>
          <a:prstGeom prst="rect">
            <a:avLst/>
          </a:prstGeom>
        </p:spPr>
        <p:txBody>
          <a:bodyPr lIns="0" tIns="0" rIns="0" bIns="0" rtlCol="0" anchor="t">
            <a:spAutoFit/>
          </a:bodyPr>
          <a:lstStyle/>
          <a:p>
            <a:pPr algn="l">
              <a:lnSpc>
                <a:spcPts val="3359"/>
              </a:lnSpc>
            </a:pPr>
            <a:r>
              <a:rPr lang="en-US" sz="2400" b="1" u="sng">
                <a:solidFill>
                  <a:srgbClr val="152544"/>
                </a:solidFill>
                <a:latin typeface="TT Interphases Bold"/>
                <a:ea typeface="TT Interphases Bold"/>
                <a:cs typeface="TT Interphases Bold"/>
                <a:sym typeface="TT Interphases Bold"/>
                <a:hlinkClick r:id="rId3" action="ppaction://hlinksldjump"/>
              </a:rPr>
              <a:t>Go Back to Agenda Page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grpSp>
        <p:nvGrpSpPr>
          <p:cNvPr id="2" name="Group 2"/>
          <p:cNvGrpSpPr/>
          <p:nvPr/>
        </p:nvGrpSpPr>
        <p:grpSpPr>
          <a:xfrm>
            <a:off x="7115041" y="1104397"/>
            <a:ext cx="9118160" cy="8153903"/>
            <a:chOff x="0" y="0"/>
            <a:chExt cx="3084415" cy="2758234"/>
          </a:xfrm>
        </p:grpSpPr>
        <p:sp>
          <p:nvSpPr>
            <p:cNvPr id="3" name="Freeform 3"/>
            <p:cNvSpPr/>
            <p:nvPr/>
          </p:nvSpPr>
          <p:spPr>
            <a:xfrm>
              <a:off x="0" y="0"/>
              <a:ext cx="3084415" cy="2758234"/>
            </a:xfrm>
            <a:custGeom>
              <a:avLst/>
              <a:gdLst/>
              <a:ahLst/>
              <a:cxnLst/>
              <a:rect l="l" t="t" r="r" b="b"/>
              <a:pathLst>
                <a:path w="3084415" h="2758234">
                  <a:moveTo>
                    <a:pt x="2959955" y="2758234"/>
                  </a:moveTo>
                  <a:lnTo>
                    <a:pt x="124460" y="2758234"/>
                  </a:lnTo>
                  <a:cubicBezTo>
                    <a:pt x="55880" y="2758234"/>
                    <a:pt x="0" y="2702354"/>
                    <a:pt x="0" y="2633774"/>
                  </a:cubicBezTo>
                  <a:lnTo>
                    <a:pt x="0" y="124460"/>
                  </a:lnTo>
                  <a:cubicBezTo>
                    <a:pt x="0" y="55880"/>
                    <a:pt x="55880" y="0"/>
                    <a:pt x="124460" y="0"/>
                  </a:cubicBezTo>
                  <a:lnTo>
                    <a:pt x="2959955" y="0"/>
                  </a:lnTo>
                  <a:cubicBezTo>
                    <a:pt x="3028535" y="0"/>
                    <a:pt x="3084415" y="55880"/>
                    <a:pt x="3084415" y="124460"/>
                  </a:cubicBezTo>
                  <a:lnTo>
                    <a:pt x="3084415" y="2633774"/>
                  </a:lnTo>
                  <a:cubicBezTo>
                    <a:pt x="3084415" y="2702354"/>
                    <a:pt x="3028535" y="2758234"/>
                    <a:pt x="2959955" y="2758234"/>
                  </a:cubicBezTo>
                  <a:close/>
                </a:path>
              </a:pathLst>
            </a:custGeom>
            <a:solidFill>
              <a:srgbClr val="FFFFFF"/>
            </a:solidFill>
          </p:spPr>
        </p:sp>
      </p:grpSp>
      <p:sp>
        <p:nvSpPr>
          <p:cNvPr id="4" name="Freeform 4"/>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698552" y="3588493"/>
            <a:ext cx="4916906" cy="5669807"/>
            <a:chOff x="0" y="0"/>
            <a:chExt cx="3810000" cy="4393406"/>
          </a:xfrm>
        </p:grpSpPr>
        <p:sp>
          <p:nvSpPr>
            <p:cNvPr id="7" name="Freeform 7"/>
            <p:cNvSpPr/>
            <p:nvPr/>
          </p:nvSpPr>
          <p:spPr>
            <a:xfrm>
              <a:off x="0" y="0"/>
              <a:ext cx="3810000" cy="4393407"/>
            </a:xfrm>
            <a:custGeom>
              <a:avLst/>
              <a:gdLst/>
              <a:ahLst/>
              <a:cxnLst/>
              <a:rect l="l" t="t" r="r" b="b"/>
              <a:pathLst>
                <a:path w="3810000" h="4393407">
                  <a:moveTo>
                    <a:pt x="2794000" y="4393407"/>
                  </a:moveTo>
                  <a:lnTo>
                    <a:pt x="1016000" y="4393407"/>
                  </a:lnTo>
                  <a:cubicBezTo>
                    <a:pt x="454660" y="4393407"/>
                    <a:pt x="0" y="4078839"/>
                    <a:pt x="0" y="3690462"/>
                  </a:cubicBezTo>
                  <a:lnTo>
                    <a:pt x="0" y="702945"/>
                  </a:lnTo>
                  <a:cubicBezTo>
                    <a:pt x="0" y="314568"/>
                    <a:pt x="454660" y="0"/>
                    <a:pt x="1016000" y="0"/>
                  </a:cubicBezTo>
                  <a:lnTo>
                    <a:pt x="2794000" y="0"/>
                  </a:lnTo>
                  <a:cubicBezTo>
                    <a:pt x="3355340" y="0"/>
                    <a:pt x="3810000" y="314568"/>
                    <a:pt x="3810000" y="702945"/>
                  </a:cubicBezTo>
                  <a:lnTo>
                    <a:pt x="3810000" y="3690462"/>
                  </a:lnTo>
                  <a:cubicBezTo>
                    <a:pt x="3810000" y="4078839"/>
                    <a:pt x="3355340" y="4393407"/>
                    <a:pt x="2794000" y="4393407"/>
                  </a:cubicBezTo>
                  <a:close/>
                </a:path>
              </a:pathLst>
            </a:custGeom>
            <a:blipFill>
              <a:blip r:embed="rId4"/>
              <a:stretch>
                <a:fillRect l="-14162" r="-58482"/>
              </a:stretch>
            </a:blipFill>
          </p:spPr>
        </p:sp>
      </p:grpSp>
      <p:grpSp>
        <p:nvGrpSpPr>
          <p:cNvPr id="8" name="Group 8"/>
          <p:cNvGrpSpPr/>
          <p:nvPr/>
        </p:nvGrpSpPr>
        <p:grpSpPr>
          <a:xfrm>
            <a:off x="7497790" y="1433802"/>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5" name="Freeform 15"/>
          <p:cNvSpPr/>
          <p:nvPr/>
        </p:nvSpPr>
        <p:spPr>
          <a:xfrm>
            <a:off x="8675991" y="2073497"/>
            <a:ext cx="5996260" cy="6615163"/>
          </a:xfrm>
          <a:custGeom>
            <a:avLst/>
            <a:gdLst/>
            <a:ahLst/>
            <a:cxnLst/>
            <a:rect l="l" t="t" r="r" b="b"/>
            <a:pathLst>
              <a:path w="5996260" h="6615163">
                <a:moveTo>
                  <a:pt x="0" y="0"/>
                </a:moveTo>
                <a:lnTo>
                  <a:pt x="5996260" y="0"/>
                </a:lnTo>
                <a:lnTo>
                  <a:pt x="5996260" y="6615163"/>
                </a:lnTo>
                <a:lnTo>
                  <a:pt x="0" y="6615163"/>
                </a:lnTo>
                <a:lnTo>
                  <a:pt x="0" y="0"/>
                </a:lnTo>
                <a:close/>
              </a:path>
            </a:pathLst>
          </a:custGeom>
          <a:blipFill>
            <a:blip r:embed="rId5"/>
            <a:stretch>
              <a:fillRect/>
            </a:stretch>
          </a:blipFill>
        </p:spPr>
      </p:sp>
      <p:sp>
        <p:nvSpPr>
          <p:cNvPr id="16" name="TextBox 16"/>
          <p:cNvSpPr txBox="1"/>
          <p:nvPr/>
        </p:nvSpPr>
        <p:spPr>
          <a:xfrm>
            <a:off x="587200" y="1323970"/>
            <a:ext cx="6910589" cy="1104900"/>
          </a:xfrm>
          <a:prstGeom prst="rect">
            <a:avLst/>
          </a:prstGeom>
        </p:spPr>
        <p:txBody>
          <a:bodyPr lIns="0" tIns="0" rIns="0" bIns="0" rtlCol="0" anchor="t">
            <a:spAutoFit/>
          </a:bodyPr>
          <a:lstStyle/>
          <a:p>
            <a:pPr algn="ctr">
              <a:lnSpc>
                <a:spcPts val="8640"/>
              </a:lnSpc>
            </a:pPr>
            <a:r>
              <a:rPr lang="en-US" sz="7200" b="1">
                <a:solidFill>
                  <a:srgbClr val="D9D9D9"/>
                </a:solidFill>
                <a:latin typeface="Play Bold"/>
                <a:ea typeface="Play Bold"/>
                <a:cs typeface="Play Bold"/>
                <a:sym typeface="Play Bold"/>
              </a:rPr>
              <a:t>Giao diện Job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sp>
        <p:nvSpPr>
          <p:cNvPr id="2" name="Freeform 2"/>
          <p:cNvSpPr/>
          <p:nvPr/>
        </p:nvSpPr>
        <p:spPr>
          <a:xfrm>
            <a:off x="3207312" y="1028700"/>
            <a:ext cx="12343641" cy="8662992"/>
          </a:xfrm>
          <a:custGeom>
            <a:avLst/>
            <a:gdLst/>
            <a:ahLst/>
            <a:cxnLst/>
            <a:rect l="l" t="t" r="r" b="b"/>
            <a:pathLst>
              <a:path w="12343641" h="8662992">
                <a:moveTo>
                  <a:pt x="0" y="0"/>
                </a:moveTo>
                <a:lnTo>
                  <a:pt x="12343641" y="0"/>
                </a:lnTo>
                <a:lnTo>
                  <a:pt x="12343641" y="8662992"/>
                </a:lnTo>
                <a:lnTo>
                  <a:pt x="0" y="8662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4175114" y="1775179"/>
            <a:ext cx="989410" cy="260334"/>
            <a:chOff x="0" y="0"/>
            <a:chExt cx="1319213" cy="347112"/>
          </a:xfrm>
        </p:grpSpPr>
        <p:grpSp>
          <p:nvGrpSpPr>
            <p:cNvPr id="6" name="Group 6"/>
            <p:cNvGrpSpPr/>
            <p:nvPr/>
          </p:nvGrpSpPr>
          <p:grpSpPr>
            <a:xfrm>
              <a:off x="0" y="0"/>
              <a:ext cx="347112" cy="34711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8" name="Group 8"/>
            <p:cNvGrpSpPr/>
            <p:nvPr/>
          </p:nvGrpSpPr>
          <p:grpSpPr>
            <a:xfrm>
              <a:off x="486051" y="0"/>
              <a:ext cx="347112" cy="34711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0" name="Group 10"/>
            <p:cNvGrpSpPr/>
            <p:nvPr/>
          </p:nvGrpSpPr>
          <p:grpSpPr>
            <a:xfrm>
              <a:off x="972102" y="0"/>
              <a:ext cx="347112" cy="34711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2" name="Freeform 12"/>
          <p:cNvSpPr/>
          <p:nvPr/>
        </p:nvSpPr>
        <p:spPr>
          <a:xfrm>
            <a:off x="3840526" y="2609348"/>
            <a:ext cx="10703387" cy="6003502"/>
          </a:xfrm>
          <a:custGeom>
            <a:avLst/>
            <a:gdLst/>
            <a:ahLst/>
            <a:cxnLst/>
            <a:rect l="l" t="t" r="r" b="b"/>
            <a:pathLst>
              <a:path w="10703387" h="6003502">
                <a:moveTo>
                  <a:pt x="0" y="0"/>
                </a:moveTo>
                <a:lnTo>
                  <a:pt x="10703387" y="0"/>
                </a:lnTo>
                <a:lnTo>
                  <a:pt x="10703387" y="6003502"/>
                </a:lnTo>
                <a:lnTo>
                  <a:pt x="0" y="6003502"/>
                </a:lnTo>
                <a:lnTo>
                  <a:pt x="0" y="0"/>
                </a:lnTo>
                <a:close/>
              </a:path>
            </a:pathLst>
          </a:custGeom>
          <a:blipFill>
            <a:blip r:embed="rId6"/>
            <a:stretch>
              <a:fillRect/>
            </a:stretch>
          </a:blipFill>
        </p:spPr>
      </p:sp>
      <p:sp>
        <p:nvSpPr>
          <p:cNvPr id="13" name="TextBox 13"/>
          <p:cNvSpPr txBox="1"/>
          <p:nvPr/>
        </p:nvSpPr>
        <p:spPr>
          <a:xfrm>
            <a:off x="5399656" y="1019175"/>
            <a:ext cx="7958952" cy="1104900"/>
          </a:xfrm>
          <a:prstGeom prst="rect">
            <a:avLst/>
          </a:prstGeom>
        </p:spPr>
        <p:txBody>
          <a:bodyPr lIns="0" tIns="0" rIns="0" bIns="0" rtlCol="0" anchor="t">
            <a:spAutoFit/>
          </a:bodyPr>
          <a:lstStyle/>
          <a:p>
            <a:pPr marL="0" lvl="0" indent="0" algn="ctr">
              <a:lnSpc>
                <a:spcPts val="8640"/>
              </a:lnSpc>
              <a:spcBef>
                <a:spcPct val="0"/>
              </a:spcBef>
            </a:pPr>
            <a:r>
              <a:rPr lang="en-US" sz="7200" b="1">
                <a:solidFill>
                  <a:srgbClr val="152544"/>
                </a:solidFill>
                <a:latin typeface="Play Bold"/>
                <a:ea typeface="Play Bold"/>
                <a:cs typeface="Play Bold"/>
                <a:sym typeface="Play Bold"/>
              </a:rPr>
              <a:t>View Company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2" name="Group 2"/>
          <p:cNvGrpSpPr/>
          <p:nvPr/>
        </p:nvGrpSpPr>
        <p:grpSpPr>
          <a:xfrm>
            <a:off x="1382080" y="1028700"/>
            <a:ext cx="6729218" cy="1161678"/>
            <a:chOff x="0" y="0"/>
            <a:chExt cx="6242306" cy="1077622"/>
          </a:xfrm>
        </p:grpSpPr>
        <p:sp>
          <p:nvSpPr>
            <p:cNvPr id="3" name="Freeform 3"/>
            <p:cNvSpPr/>
            <p:nvPr/>
          </p:nvSpPr>
          <p:spPr>
            <a:xfrm>
              <a:off x="0" y="0"/>
              <a:ext cx="6243576" cy="1077622"/>
            </a:xfrm>
            <a:custGeom>
              <a:avLst/>
              <a:gdLst/>
              <a:ahLst/>
              <a:cxnLst/>
              <a:rect l="l" t="t" r="r" b="b"/>
              <a:pathLst>
                <a:path w="6243576" h="1077622">
                  <a:moveTo>
                    <a:pt x="5689856" y="1077622"/>
                  </a:moveTo>
                  <a:lnTo>
                    <a:pt x="553720" y="1077622"/>
                  </a:lnTo>
                  <a:cubicBezTo>
                    <a:pt x="247650" y="1077622"/>
                    <a:pt x="0" y="836359"/>
                    <a:pt x="0" y="539427"/>
                  </a:cubicBezTo>
                  <a:cubicBezTo>
                    <a:pt x="0" y="241257"/>
                    <a:pt x="247650" y="0"/>
                    <a:pt x="553720" y="0"/>
                  </a:cubicBezTo>
                  <a:lnTo>
                    <a:pt x="5689856" y="0"/>
                  </a:lnTo>
                  <a:cubicBezTo>
                    <a:pt x="5995926" y="0"/>
                    <a:pt x="6243576" y="241257"/>
                    <a:pt x="6243576" y="539427"/>
                  </a:cubicBezTo>
                  <a:cubicBezTo>
                    <a:pt x="6242306" y="836359"/>
                    <a:pt x="5994656" y="1077622"/>
                    <a:pt x="5689856" y="1077622"/>
                  </a:cubicBezTo>
                  <a:close/>
                </a:path>
              </a:pathLst>
            </a:custGeom>
            <a:solidFill>
              <a:srgbClr val="152544"/>
            </a:solidFill>
          </p:spPr>
        </p:sp>
      </p:grpSp>
      <p:grpSp>
        <p:nvGrpSpPr>
          <p:cNvPr id="4" name="Group 4"/>
          <p:cNvGrpSpPr/>
          <p:nvPr/>
        </p:nvGrpSpPr>
        <p:grpSpPr>
          <a:xfrm>
            <a:off x="8455314" y="1064774"/>
            <a:ext cx="8803986" cy="8229600"/>
            <a:chOff x="0" y="0"/>
            <a:chExt cx="2978138" cy="2783840"/>
          </a:xfrm>
        </p:grpSpPr>
        <p:sp>
          <p:nvSpPr>
            <p:cNvPr id="5" name="Freeform 5"/>
            <p:cNvSpPr/>
            <p:nvPr/>
          </p:nvSpPr>
          <p:spPr>
            <a:xfrm>
              <a:off x="0" y="0"/>
              <a:ext cx="2978139" cy="2783840"/>
            </a:xfrm>
            <a:custGeom>
              <a:avLst/>
              <a:gdLst/>
              <a:ahLst/>
              <a:cxnLst/>
              <a:rect l="l" t="t" r="r" b="b"/>
              <a:pathLst>
                <a:path w="2978139" h="2783840">
                  <a:moveTo>
                    <a:pt x="2853678" y="2783840"/>
                  </a:moveTo>
                  <a:lnTo>
                    <a:pt x="124460" y="2783840"/>
                  </a:lnTo>
                  <a:cubicBezTo>
                    <a:pt x="55880" y="2783840"/>
                    <a:pt x="0" y="2727960"/>
                    <a:pt x="0" y="2659380"/>
                  </a:cubicBezTo>
                  <a:lnTo>
                    <a:pt x="0" y="124460"/>
                  </a:lnTo>
                  <a:cubicBezTo>
                    <a:pt x="0" y="55880"/>
                    <a:pt x="55880" y="0"/>
                    <a:pt x="124460" y="0"/>
                  </a:cubicBezTo>
                  <a:lnTo>
                    <a:pt x="2853679" y="0"/>
                  </a:lnTo>
                  <a:cubicBezTo>
                    <a:pt x="2922258" y="0"/>
                    <a:pt x="2978139" y="55880"/>
                    <a:pt x="2978139" y="124460"/>
                  </a:cubicBezTo>
                  <a:lnTo>
                    <a:pt x="2978139" y="2659380"/>
                  </a:lnTo>
                  <a:cubicBezTo>
                    <a:pt x="2978139" y="2727960"/>
                    <a:pt x="2922258" y="2783840"/>
                    <a:pt x="2853679" y="2783840"/>
                  </a:cubicBezTo>
                  <a:close/>
                </a:path>
              </a:pathLst>
            </a:custGeom>
            <a:solidFill>
              <a:srgbClr val="FFFFFF"/>
            </a:solidFill>
          </p:spPr>
        </p:sp>
      </p:grpSp>
      <p:grpSp>
        <p:nvGrpSpPr>
          <p:cNvPr id="6" name="Group 6"/>
          <p:cNvGrpSpPr/>
          <p:nvPr/>
        </p:nvGrpSpPr>
        <p:grpSpPr>
          <a:xfrm>
            <a:off x="8894226" y="1394179"/>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grpSp>
        <p:nvGrpSpPr>
          <p:cNvPr id="13" name="Group 13"/>
          <p:cNvGrpSpPr>
            <a:grpSpLocks noChangeAspect="1"/>
          </p:cNvGrpSpPr>
          <p:nvPr/>
        </p:nvGrpSpPr>
        <p:grpSpPr>
          <a:xfrm>
            <a:off x="1307273" y="2490350"/>
            <a:ext cx="6804024" cy="6804024"/>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44201" t="-37165" r="-61481"/>
              </a:stretch>
            </a:blipFill>
          </p:spPr>
        </p:sp>
        <p:sp>
          <p:nvSpPr>
            <p:cNvPr id="15" name="Freeform 15"/>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7DC2DF"/>
            </a:solidFill>
          </p:spPr>
        </p:sp>
      </p:grpSp>
      <p:sp>
        <p:nvSpPr>
          <p:cNvPr id="16" name="TextBox 16"/>
          <p:cNvSpPr txBox="1"/>
          <p:nvPr/>
        </p:nvSpPr>
        <p:spPr>
          <a:xfrm>
            <a:off x="1695560" y="1176152"/>
            <a:ext cx="6027451" cy="857250"/>
          </a:xfrm>
          <a:prstGeom prst="rect">
            <a:avLst/>
          </a:prstGeom>
        </p:spPr>
        <p:txBody>
          <a:bodyPr lIns="0" tIns="0" rIns="0" bIns="0" rtlCol="0" anchor="t">
            <a:spAutoFit/>
          </a:bodyPr>
          <a:lstStyle/>
          <a:p>
            <a:pPr algn="ctr">
              <a:lnSpc>
                <a:spcPts val="6720"/>
              </a:lnSpc>
            </a:pPr>
            <a:r>
              <a:rPr lang="en-US" sz="5600" b="1">
                <a:solidFill>
                  <a:srgbClr val="FFFFFF"/>
                </a:solidFill>
                <a:latin typeface="Play Bold"/>
                <a:ea typeface="Play Bold"/>
                <a:cs typeface="Play Bold"/>
                <a:sym typeface="Play Bold"/>
              </a:rPr>
              <a:t>Quản lý ứng viên</a:t>
            </a:r>
          </a:p>
        </p:txBody>
      </p:sp>
      <p:sp>
        <p:nvSpPr>
          <p:cNvPr id="17" name="TextBox 17"/>
          <p:cNvSpPr txBox="1"/>
          <p:nvPr/>
        </p:nvSpPr>
        <p:spPr>
          <a:xfrm>
            <a:off x="9677960" y="3935186"/>
            <a:ext cx="6358694" cy="440461"/>
          </a:xfrm>
          <a:prstGeom prst="rect">
            <a:avLst/>
          </a:prstGeom>
        </p:spPr>
        <p:txBody>
          <a:bodyPr lIns="0" tIns="0" rIns="0" bIns="0" rtlCol="0" anchor="t">
            <a:spAutoFit/>
          </a:bodyPr>
          <a:lstStyle/>
          <a:p>
            <a:pPr algn="ctr">
              <a:lnSpc>
                <a:spcPts val="3663"/>
              </a:lnSpc>
            </a:pPr>
            <a:r>
              <a:rPr lang="en-US" sz="2818">
                <a:solidFill>
                  <a:srgbClr val="152544"/>
                </a:solidFill>
                <a:latin typeface="TT Interphases"/>
                <a:ea typeface="TT Interphases"/>
                <a:cs typeface="TT Interphases"/>
                <a:sym typeface="TT Interphases"/>
              </a:rPr>
              <a:t>Giới thiệu</a:t>
            </a:r>
          </a:p>
        </p:txBody>
      </p:sp>
      <p:sp>
        <p:nvSpPr>
          <p:cNvPr id="18" name="TextBox 18"/>
          <p:cNvSpPr txBox="1"/>
          <p:nvPr/>
        </p:nvSpPr>
        <p:spPr>
          <a:xfrm>
            <a:off x="9677960" y="5211183"/>
            <a:ext cx="6358694" cy="440461"/>
          </a:xfrm>
          <a:prstGeom prst="rect">
            <a:avLst/>
          </a:prstGeom>
        </p:spPr>
        <p:txBody>
          <a:bodyPr lIns="0" tIns="0" rIns="0" bIns="0" rtlCol="0" anchor="t">
            <a:spAutoFit/>
          </a:bodyPr>
          <a:lstStyle/>
          <a:p>
            <a:pPr algn="ctr">
              <a:lnSpc>
                <a:spcPts val="3663"/>
              </a:lnSpc>
            </a:pPr>
            <a:r>
              <a:rPr lang="en-US" sz="2818">
                <a:solidFill>
                  <a:srgbClr val="152544"/>
                </a:solidFill>
                <a:latin typeface="TT Interphases"/>
                <a:ea typeface="TT Interphases"/>
                <a:cs typeface="TT Interphases"/>
                <a:sym typeface="TT Interphases"/>
              </a:rPr>
              <a:t>Phân tích yêu cầu</a:t>
            </a:r>
          </a:p>
        </p:txBody>
      </p:sp>
      <p:sp>
        <p:nvSpPr>
          <p:cNvPr id="19" name="TextBox 19"/>
          <p:cNvSpPr txBox="1"/>
          <p:nvPr/>
        </p:nvSpPr>
        <p:spPr>
          <a:xfrm>
            <a:off x="9677960" y="6487179"/>
            <a:ext cx="6358694" cy="440461"/>
          </a:xfrm>
          <a:prstGeom prst="rect">
            <a:avLst/>
          </a:prstGeom>
        </p:spPr>
        <p:txBody>
          <a:bodyPr lIns="0" tIns="0" rIns="0" bIns="0" rtlCol="0" anchor="t">
            <a:spAutoFit/>
          </a:bodyPr>
          <a:lstStyle/>
          <a:p>
            <a:pPr algn="ctr">
              <a:lnSpc>
                <a:spcPts val="3663"/>
              </a:lnSpc>
            </a:pPr>
            <a:r>
              <a:rPr lang="en-US" sz="2818">
                <a:solidFill>
                  <a:srgbClr val="152544"/>
                </a:solidFill>
                <a:latin typeface="TT Interphases"/>
                <a:ea typeface="TT Interphases"/>
                <a:cs typeface="TT Interphases"/>
                <a:sym typeface="TT Interphases"/>
              </a:rPr>
              <a:t>Triền khai hệ thống</a:t>
            </a:r>
          </a:p>
        </p:txBody>
      </p:sp>
      <p:sp>
        <p:nvSpPr>
          <p:cNvPr id="20" name="TextBox 20"/>
          <p:cNvSpPr txBox="1"/>
          <p:nvPr/>
        </p:nvSpPr>
        <p:spPr>
          <a:xfrm>
            <a:off x="9677960" y="7763176"/>
            <a:ext cx="6358694" cy="440461"/>
          </a:xfrm>
          <a:prstGeom prst="rect">
            <a:avLst/>
          </a:prstGeom>
        </p:spPr>
        <p:txBody>
          <a:bodyPr lIns="0" tIns="0" rIns="0" bIns="0" rtlCol="0" anchor="t">
            <a:spAutoFit/>
          </a:bodyPr>
          <a:lstStyle/>
          <a:p>
            <a:pPr algn="ctr">
              <a:lnSpc>
                <a:spcPts val="3663"/>
              </a:lnSpc>
            </a:pPr>
            <a:r>
              <a:rPr lang="en-US" sz="2818">
                <a:solidFill>
                  <a:srgbClr val="152544"/>
                </a:solidFill>
                <a:latin typeface="TT Interphases"/>
                <a:ea typeface="TT Interphases"/>
                <a:cs typeface="TT Interphases"/>
                <a:sym typeface="TT Interphases"/>
              </a:rPr>
              <a:t>Kết quả đạt được</a:t>
            </a:r>
          </a:p>
        </p:txBody>
      </p:sp>
      <p:sp>
        <p:nvSpPr>
          <p:cNvPr id="21" name="TextBox 21"/>
          <p:cNvSpPr txBox="1"/>
          <p:nvPr/>
        </p:nvSpPr>
        <p:spPr>
          <a:xfrm>
            <a:off x="8992160" y="2180853"/>
            <a:ext cx="7730294" cy="1104900"/>
          </a:xfrm>
          <a:prstGeom prst="rect">
            <a:avLst/>
          </a:prstGeom>
        </p:spPr>
        <p:txBody>
          <a:bodyPr lIns="0" tIns="0" rIns="0" bIns="0" rtlCol="0" anchor="t">
            <a:spAutoFit/>
          </a:bodyPr>
          <a:lstStyle/>
          <a:p>
            <a:pPr marL="0" lvl="0" indent="0" algn="ctr">
              <a:lnSpc>
                <a:spcPts val="8640"/>
              </a:lnSpc>
              <a:spcBef>
                <a:spcPct val="0"/>
              </a:spcBef>
            </a:pPr>
            <a:r>
              <a:rPr lang="en-US" sz="7200" b="1">
                <a:solidFill>
                  <a:srgbClr val="152544"/>
                </a:solidFill>
                <a:latin typeface="Play Bold"/>
                <a:ea typeface="Play Bold"/>
                <a:cs typeface="Play Bold"/>
                <a:sym typeface="Play Bold"/>
              </a:rPr>
              <a:t>Nội dung chính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sp>
        <p:nvSpPr>
          <p:cNvPr id="2" name="Freeform 2"/>
          <p:cNvSpPr/>
          <p:nvPr/>
        </p:nvSpPr>
        <p:spPr>
          <a:xfrm>
            <a:off x="3207312" y="1028700"/>
            <a:ext cx="12343641" cy="8662992"/>
          </a:xfrm>
          <a:custGeom>
            <a:avLst/>
            <a:gdLst/>
            <a:ahLst/>
            <a:cxnLst/>
            <a:rect l="l" t="t" r="r" b="b"/>
            <a:pathLst>
              <a:path w="12343641" h="8662992">
                <a:moveTo>
                  <a:pt x="0" y="0"/>
                </a:moveTo>
                <a:lnTo>
                  <a:pt x="12343641" y="0"/>
                </a:lnTo>
                <a:lnTo>
                  <a:pt x="12343641" y="8662992"/>
                </a:lnTo>
                <a:lnTo>
                  <a:pt x="0" y="86629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4175114" y="1775179"/>
            <a:ext cx="989410" cy="260334"/>
            <a:chOff x="0" y="0"/>
            <a:chExt cx="1319213" cy="347112"/>
          </a:xfrm>
        </p:grpSpPr>
        <p:grpSp>
          <p:nvGrpSpPr>
            <p:cNvPr id="6" name="Group 6"/>
            <p:cNvGrpSpPr/>
            <p:nvPr/>
          </p:nvGrpSpPr>
          <p:grpSpPr>
            <a:xfrm>
              <a:off x="0" y="0"/>
              <a:ext cx="347112" cy="34711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8" name="Group 8"/>
            <p:cNvGrpSpPr/>
            <p:nvPr/>
          </p:nvGrpSpPr>
          <p:grpSpPr>
            <a:xfrm>
              <a:off x="486051" y="0"/>
              <a:ext cx="347112" cy="34711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0" name="Group 10"/>
            <p:cNvGrpSpPr/>
            <p:nvPr/>
          </p:nvGrpSpPr>
          <p:grpSpPr>
            <a:xfrm>
              <a:off x="972102" y="0"/>
              <a:ext cx="347112" cy="34711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2" name="Freeform 12"/>
          <p:cNvSpPr/>
          <p:nvPr/>
        </p:nvSpPr>
        <p:spPr>
          <a:xfrm>
            <a:off x="3840526" y="2609348"/>
            <a:ext cx="10703387" cy="6003502"/>
          </a:xfrm>
          <a:custGeom>
            <a:avLst/>
            <a:gdLst/>
            <a:ahLst/>
            <a:cxnLst/>
            <a:rect l="l" t="t" r="r" b="b"/>
            <a:pathLst>
              <a:path w="10703387" h="6003502">
                <a:moveTo>
                  <a:pt x="0" y="0"/>
                </a:moveTo>
                <a:lnTo>
                  <a:pt x="10703387" y="0"/>
                </a:lnTo>
                <a:lnTo>
                  <a:pt x="10703387" y="6003502"/>
                </a:lnTo>
                <a:lnTo>
                  <a:pt x="0" y="6003502"/>
                </a:lnTo>
                <a:lnTo>
                  <a:pt x="0" y="0"/>
                </a:lnTo>
                <a:close/>
              </a:path>
            </a:pathLst>
          </a:custGeom>
          <a:blipFill>
            <a:blip r:embed="rId6"/>
            <a:stretch>
              <a:fillRect/>
            </a:stretch>
          </a:blipFill>
        </p:spPr>
      </p:sp>
      <p:sp>
        <p:nvSpPr>
          <p:cNvPr id="13" name="TextBox 13"/>
          <p:cNvSpPr txBox="1"/>
          <p:nvPr/>
        </p:nvSpPr>
        <p:spPr>
          <a:xfrm>
            <a:off x="5664629" y="1019175"/>
            <a:ext cx="7429006" cy="2200275"/>
          </a:xfrm>
          <a:prstGeom prst="rect">
            <a:avLst/>
          </a:prstGeom>
        </p:spPr>
        <p:txBody>
          <a:bodyPr lIns="0" tIns="0" rIns="0" bIns="0" rtlCol="0" anchor="t">
            <a:spAutoFit/>
          </a:bodyPr>
          <a:lstStyle/>
          <a:p>
            <a:pPr marL="0" lvl="0" indent="0" algn="ctr">
              <a:lnSpc>
                <a:spcPts val="8640"/>
              </a:lnSpc>
              <a:spcBef>
                <a:spcPct val="0"/>
              </a:spcBef>
            </a:pPr>
            <a:r>
              <a:rPr lang="en-US" sz="7200" b="1">
                <a:solidFill>
                  <a:srgbClr val="152544"/>
                </a:solidFill>
                <a:latin typeface="Play Bold"/>
                <a:ea typeface="Play Bold"/>
                <a:cs typeface="Play Bold"/>
                <a:sym typeface="Play Bold"/>
              </a:rPr>
              <a:t>View Candidate for Job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2544"/>
        </a:solidFill>
        <a:effectLst/>
      </p:bgPr>
    </p:bg>
    <p:spTree>
      <p:nvGrpSpPr>
        <p:cNvPr id="1" name=""/>
        <p:cNvGrpSpPr/>
        <p:nvPr/>
      </p:nvGrpSpPr>
      <p:grpSpPr>
        <a:xfrm>
          <a:off x="0" y="0"/>
          <a:ext cx="0" cy="0"/>
          <a:chOff x="0" y="0"/>
          <a:chExt cx="0" cy="0"/>
        </a:xfrm>
      </p:grpSpPr>
      <p:sp>
        <p:nvSpPr>
          <p:cNvPr id="2" name="Freeform 2"/>
          <p:cNvSpPr/>
          <p:nvPr/>
        </p:nvSpPr>
        <p:spPr>
          <a:xfrm>
            <a:off x="3744087" y="1405419"/>
            <a:ext cx="10799825" cy="7579514"/>
          </a:xfrm>
          <a:custGeom>
            <a:avLst/>
            <a:gdLst/>
            <a:ahLst/>
            <a:cxnLst/>
            <a:rect l="l" t="t" r="r" b="b"/>
            <a:pathLst>
              <a:path w="10799825" h="7579514">
                <a:moveTo>
                  <a:pt x="0" y="0"/>
                </a:moveTo>
                <a:lnTo>
                  <a:pt x="10799826" y="0"/>
                </a:lnTo>
                <a:lnTo>
                  <a:pt x="10799826" y="7579513"/>
                </a:lnTo>
                <a:lnTo>
                  <a:pt x="0" y="75795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5164524" y="4310245"/>
            <a:ext cx="7958952" cy="2134963"/>
            <a:chOff x="0" y="0"/>
            <a:chExt cx="10611936" cy="2846617"/>
          </a:xfrm>
        </p:grpSpPr>
        <p:sp>
          <p:nvSpPr>
            <p:cNvPr id="6" name="TextBox 6"/>
            <p:cNvSpPr txBox="1"/>
            <p:nvPr/>
          </p:nvSpPr>
          <p:spPr>
            <a:xfrm>
              <a:off x="0" y="-9525"/>
              <a:ext cx="10611936" cy="1470025"/>
            </a:xfrm>
            <a:prstGeom prst="rect">
              <a:avLst/>
            </a:prstGeom>
          </p:spPr>
          <p:txBody>
            <a:bodyPr lIns="0" tIns="0" rIns="0" bIns="0" rtlCol="0" anchor="t">
              <a:spAutoFit/>
            </a:bodyPr>
            <a:lstStyle/>
            <a:p>
              <a:pPr marL="0" lvl="0" indent="0" algn="ctr">
                <a:lnSpc>
                  <a:spcPts val="8640"/>
                </a:lnSpc>
                <a:spcBef>
                  <a:spcPct val="0"/>
                </a:spcBef>
              </a:pPr>
              <a:r>
                <a:rPr lang="en-US" sz="7200" b="1" u="none">
                  <a:solidFill>
                    <a:srgbClr val="152544"/>
                  </a:solidFill>
                  <a:latin typeface="Play Bold"/>
                  <a:ea typeface="Play Bold"/>
                  <a:cs typeface="Play Bold"/>
                  <a:sym typeface="Play Bold"/>
                </a:rPr>
                <a:t>Thank you!</a:t>
              </a:r>
            </a:p>
          </p:txBody>
        </p:sp>
        <p:sp>
          <p:nvSpPr>
            <p:cNvPr id="7" name="TextBox 7"/>
            <p:cNvSpPr txBox="1"/>
            <p:nvPr/>
          </p:nvSpPr>
          <p:spPr>
            <a:xfrm>
              <a:off x="0" y="2101127"/>
              <a:ext cx="10611936" cy="745490"/>
            </a:xfrm>
            <a:prstGeom prst="rect">
              <a:avLst/>
            </a:prstGeom>
          </p:spPr>
          <p:txBody>
            <a:bodyPr lIns="0" tIns="0" rIns="0" bIns="0" rtlCol="0" anchor="t">
              <a:spAutoFit/>
            </a:bodyPr>
            <a:lstStyle/>
            <a:p>
              <a:pPr algn="ctr">
                <a:lnSpc>
                  <a:spcPts val="4680"/>
                </a:lnSpc>
              </a:pPr>
              <a:r>
                <a:rPr lang="en-US" sz="3600">
                  <a:solidFill>
                    <a:srgbClr val="152544"/>
                  </a:solidFill>
                  <a:latin typeface="TT Interphases"/>
                  <a:ea typeface="TT Interphases"/>
                  <a:cs typeface="TT Interphases"/>
                  <a:sym typeface="TT Interphases"/>
                </a:rPr>
                <a:t>Cảm ơn đã xem bài thuyết trình</a:t>
              </a:r>
            </a:p>
          </p:txBody>
        </p:sp>
      </p:grpSp>
      <p:grpSp>
        <p:nvGrpSpPr>
          <p:cNvPr id="8" name="Group 8"/>
          <p:cNvGrpSpPr/>
          <p:nvPr/>
        </p:nvGrpSpPr>
        <p:grpSpPr>
          <a:xfrm>
            <a:off x="4175114" y="1775179"/>
            <a:ext cx="989410" cy="260334"/>
            <a:chOff x="0" y="0"/>
            <a:chExt cx="1319213" cy="347112"/>
          </a:xfrm>
        </p:grpSpPr>
        <p:grpSp>
          <p:nvGrpSpPr>
            <p:cNvPr id="9" name="Group 9"/>
            <p:cNvGrpSpPr/>
            <p:nvPr/>
          </p:nvGrpSpPr>
          <p:grpSpPr>
            <a:xfrm>
              <a:off x="0"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11" name="Group 11"/>
            <p:cNvGrpSpPr/>
            <p:nvPr/>
          </p:nvGrpSpPr>
          <p:grpSpPr>
            <a:xfrm>
              <a:off x="486051"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3" name="Group 13"/>
            <p:cNvGrpSpPr/>
            <p:nvPr/>
          </p:nvGrpSpPr>
          <p:grpSpPr>
            <a:xfrm>
              <a:off x="972102" y="0"/>
              <a:ext cx="347112" cy="34711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65786" y="1028700"/>
            <a:ext cx="6993514" cy="8229600"/>
            <a:chOff x="0" y="0"/>
            <a:chExt cx="5396230" cy="6350000"/>
          </a:xfrm>
        </p:grpSpPr>
        <p:sp>
          <p:nvSpPr>
            <p:cNvPr id="3" name="Freeform 3"/>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2"/>
              <a:stretch>
                <a:fillRect l="-109432" t="-95474" r="-119971"/>
              </a:stretch>
            </a:blipFill>
          </p:spPr>
        </p:sp>
        <p:sp>
          <p:nvSpPr>
            <p:cNvPr id="4" name="Freeform 4"/>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id="5" name="Freeform 5"/>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id="6" name="Freeform 6"/>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FFFF"/>
            </a:solidFill>
          </p:spPr>
        </p:sp>
        <p:sp>
          <p:nvSpPr>
            <p:cNvPr id="7" name="Freeform 7"/>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id="8" name="Group 8"/>
          <p:cNvGrpSpPr/>
          <p:nvPr/>
        </p:nvGrpSpPr>
        <p:grpSpPr>
          <a:xfrm>
            <a:off x="830323" y="2526968"/>
            <a:ext cx="8614466" cy="5142860"/>
            <a:chOff x="0" y="0"/>
            <a:chExt cx="11485954" cy="6857147"/>
          </a:xfrm>
        </p:grpSpPr>
        <p:sp>
          <p:nvSpPr>
            <p:cNvPr id="9" name="TextBox 9"/>
            <p:cNvSpPr txBox="1"/>
            <p:nvPr/>
          </p:nvSpPr>
          <p:spPr>
            <a:xfrm>
              <a:off x="0" y="-9525"/>
              <a:ext cx="11485954" cy="14700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Giới thiệu</a:t>
              </a:r>
            </a:p>
          </p:txBody>
        </p:sp>
        <p:sp>
          <p:nvSpPr>
            <p:cNvPr id="10" name="TextBox 10"/>
            <p:cNvSpPr txBox="1"/>
            <p:nvPr/>
          </p:nvSpPr>
          <p:spPr>
            <a:xfrm>
              <a:off x="0" y="2174657"/>
              <a:ext cx="11485954" cy="4682490"/>
            </a:xfrm>
            <a:prstGeom prst="rect">
              <a:avLst/>
            </a:prstGeom>
          </p:spPr>
          <p:txBody>
            <a:bodyPr lIns="0" tIns="0" rIns="0" bIns="0" rtlCol="0" anchor="t">
              <a:spAutoFit/>
            </a:bodyPr>
            <a:lstStyle/>
            <a:p>
              <a:pPr algn="l">
                <a:lnSpc>
                  <a:spcPts val="4680"/>
                </a:lnSpc>
              </a:pPr>
              <a:r>
                <a:rPr lang="en-US" sz="3600">
                  <a:solidFill>
                    <a:srgbClr val="152544"/>
                  </a:solidFill>
                  <a:latin typeface="TT Interphases"/>
                  <a:ea typeface="TT Interphases"/>
                  <a:cs typeface="TT Interphases"/>
                  <a:sym typeface="TT Interphases"/>
                </a:rPr>
                <a:t>Hệ thống quản lý công việc và ứng viên sử dụng Spring Boot. Ứng dụng cho phép công ty đăng tin tuyển dụng, tìm kiếm và mời ứng viên phù hợp qua email, đồng thời gợi ý công việc dựa trên kỹ năng của ứng viên.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sp>
        <p:nvSpPr>
          <p:cNvPr id="2" name="TextBox 2"/>
          <p:cNvSpPr txBox="1"/>
          <p:nvPr/>
        </p:nvSpPr>
        <p:spPr>
          <a:xfrm>
            <a:off x="912446" y="7880627"/>
            <a:ext cx="16463108" cy="1047351"/>
          </a:xfrm>
          <a:prstGeom prst="rect">
            <a:avLst/>
          </a:prstGeom>
        </p:spPr>
        <p:txBody>
          <a:bodyPr lIns="0" tIns="0" rIns="0" bIns="0" rtlCol="0" anchor="t">
            <a:spAutoFit/>
          </a:bodyPr>
          <a:lstStyle/>
          <a:p>
            <a:pPr algn="ctr">
              <a:lnSpc>
                <a:spcPts val="4221"/>
              </a:lnSpc>
            </a:pPr>
            <a:r>
              <a:rPr lang="en-US" sz="3015" b="1">
                <a:solidFill>
                  <a:srgbClr val="152544"/>
                </a:solidFill>
                <a:latin typeface="TT Interphases Bold"/>
                <a:ea typeface="TT Interphases Bold"/>
                <a:cs typeface="TT Interphases Bold"/>
                <a:sym typeface="TT Interphases Bold"/>
                <a:hlinkClick r:id="rId2" action="ppaction://hlinksldjump"/>
              </a:rPr>
              <a:t>Phân tích yêu cầu là bước quan trọng để xác định các tính năng và chức năng mà hệ thống cần có, cũng như cách thức các thành phần trong hệ thống sẽ tương tác với nhau.</a:t>
            </a:r>
          </a:p>
        </p:txBody>
      </p:sp>
      <p:grpSp>
        <p:nvGrpSpPr>
          <p:cNvPr id="3" name="Group 3"/>
          <p:cNvGrpSpPr>
            <a:grpSpLocks noChangeAspect="1"/>
          </p:cNvGrpSpPr>
          <p:nvPr/>
        </p:nvGrpSpPr>
        <p:grpSpPr>
          <a:xfrm>
            <a:off x="1972452" y="2343480"/>
            <a:ext cx="14343097" cy="4809246"/>
            <a:chOff x="0" y="0"/>
            <a:chExt cx="18938240" cy="6350000"/>
          </a:xfrm>
        </p:grpSpPr>
        <p:sp>
          <p:nvSpPr>
            <p:cNvPr id="4" name="Freeform 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4B6FED"/>
            </a:solidFill>
          </p:spPr>
        </p:sp>
        <p:sp>
          <p:nvSpPr>
            <p:cNvPr id="5" name="Freeform 5"/>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blipFill>
              <a:blip r:embed="rId3"/>
              <a:stretch>
                <a:fillRect t="-400214" b="-26521"/>
              </a:stretch>
            </a:blipFill>
          </p:spPr>
        </p:sp>
        <p:sp>
          <p:nvSpPr>
            <p:cNvPr id="6" name="Freeform 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7" name="Freeform 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52544"/>
            </a:solidFill>
          </p:spPr>
        </p:sp>
      </p:grpSp>
      <p:sp>
        <p:nvSpPr>
          <p:cNvPr id="8" name="TextBox 8"/>
          <p:cNvSpPr txBox="1"/>
          <p:nvPr/>
        </p:nvSpPr>
        <p:spPr>
          <a:xfrm>
            <a:off x="2531507" y="1252064"/>
            <a:ext cx="13224987" cy="857250"/>
          </a:xfrm>
          <a:prstGeom prst="rect">
            <a:avLst/>
          </a:prstGeom>
        </p:spPr>
        <p:txBody>
          <a:bodyPr lIns="0" tIns="0" rIns="0" bIns="0" rtlCol="0" anchor="t">
            <a:spAutoFit/>
          </a:bodyPr>
          <a:lstStyle/>
          <a:p>
            <a:pPr algn="ctr">
              <a:lnSpc>
                <a:spcPts val="6720"/>
              </a:lnSpc>
            </a:pPr>
            <a:r>
              <a:rPr lang="en-US" sz="5600" b="1">
                <a:solidFill>
                  <a:srgbClr val="152544"/>
                </a:solidFill>
                <a:latin typeface="Play Bold"/>
                <a:ea typeface="Play Bold"/>
                <a:cs typeface="Play Bold"/>
                <a:sym typeface="Play Bold"/>
              </a:rPr>
              <a:t>Phân tích yêu cầu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27126" y="2375745"/>
            <a:ext cx="3928453" cy="4622797"/>
            <a:chOff x="0" y="0"/>
            <a:chExt cx="5396230" cy="6350000"/>
          </a:xfrm>
        </p:grpSpPr>
        <p:sp>
          <p:nvSpPr>
            <p:cNvPr id="3" name="Freeform 3"/>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2"/>
              <a:stretch>
                <a:fillRect b="-13234"/>
              </a:stretch>
            </a:blipFill>
          </p:spPr>
        </p:sp>
        <p:sp>
          <p:nvSpPr>
            <p:cNvPr id="4" name="Freeform 4"/>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id="5" name="Freeform 5"/>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id="6" name="Freeform 6"/>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id="7" name="Freeform 7"/>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id="8" name="Group 8"/>
          <p:cNvGrpSpPr>
            <a:grpSpLocks noChangeAspect="1"/>
          </p:cNvGrpSpPr>
          <p:nvPr/>
        </p:nvGrpSpPr>
        <p:grpSpPr>
          <a:xfrm>
            <a:off x="6914097" y="2375745"/>
            <a:ext cx="3928453" cy="4622797"/>
            <a:chOff x="0" y="0"/>
            <a:chExt cx="5396230" cy="6350000"/>
          </a:xfrm>
        </p:grpSpPr>
        <p:sp>
          <p:nvSpPr>
            <p:cNvPr id="9" name="Freeform 9"/>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3"/>
              <a:stretch>
                <a:fillRect b="-17038"/>
              </a:stretch>
            </a:blipFill>
          </p:spPr>
        </p:sp>
        <p:sp>
          <p:nvSpPr>
            <p:cNvPr id="10" name="Freeform 10"/>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id="11" name="Freeform 11"/>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id="12" name="Freeform 12"/>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id="13" name="Freeform 13"/>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id="14" name="Group 14"/>
          <p:cNvGrpSpPr>
            <a:grpSpLocks noChangeAspect="1"/>
          </p:cNvGrpSpPr>
          <p:nvPr/>
        </p:nvGrpSpPr>
        <p:grpSpPr>
          <a:xfrm>
            <a:off x="12201068" y="2375745"/>
            <a:ext cx="3928453" cy="4622797"/>
            <a:chOff x="0" y="0"/>
            <a:chExt cx="5396230" cy="6350000"/>
          </a:xfrm>
        </p:grpSpPr>
        <p:sp>
          <p:nvSpPr>
            <p:cNvPr id="15" name="Freeform 15"/>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4"/>
              <a:stretch>
                <a:fillRect b="-27348"/>
              </a:stretch>
            </a:blipFill>
          </p:spPr>
        </p:sp>
        <p:sp>
          <p:nvSpPr>
            <p:cNvPr id="16" name="Freeform 16"/>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FFFFF"/>
            </a:solidFill>
          </p:spPr>
        </p:sp>
        <p:sp>
          <p:nvSpPr>
            <p:cNvPr id="17" name="Freeform 17"/>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4B6FED"/>
            </a:solidFill>
          </p:spPr>
        </p:sp>
        <p:sp>
          <p:nvSpPr>
            <p:cNvPr id="18" name="Freeform 18"/>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7DC2DF"/>
            </a:solidFill>
          </p:spPr>
        </p:sp>
        <p:sp>
          <p:nvSpPr>
            <p:cNvPr id="19" name="Freeform 19"/>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152544"/>
            </a:solidFill>
          </p:spPr>
        </p:sp>
      </p:grpSp>
      <p:grpSp>
        <p:nvGrpSpPr>
          <p:cNvPr id="20" name="Group 20"/>
          <p:cNvGrpSpPr/>
          <p:nvPr/>
        </p:nvGrpSpPr>
        <p:grpSpPr>
          <a:xfrm>
            <a:off x="1440089" y="7456982"/>
            <a:ext cx="4302526" cy="2310829"/>
            <a:chOff x="0" y="0"/>
            <a:chExt cx="5736701" cy="3081105"/>
          </a:xfrm>
        </p:grpSpPr>
        <p:sp>
          <p:nvSpPr>
            <p:cNvPr id="21" name="TextBox 21"/>
            <p:cNvSpPr txBox="1"/>
            <p:nvPr/>
          </p:nvSpPr>
          <p:spPr>
            <a:xfrm>
              <a:off x="0" y="678900"/>
              <a:ext cx="5736701" cy="2402205"/>
            </a:xfrm>
            <a:prstGeom prst="rect">
              <a:avLst/>
            </a:prstGeom>
          </p:spPr>
          <p:txBody>
            <a:bodyPr lIns="0" tIns="0" rIns="0" bIns="0" rtlCol="0" anchor="t">
              <a:spAutoFit/>
            </a:bodyPr>
            <a:lstStyle/>
            <a:p>
              <a:pPr algn="ctr">
                <a:lnSpc>
                  <a:spcPts val="3600"/>
                </a:lnSpc>
              </a:pPr>
              <a:r>
                <a:rPr lang="en-US" sz="2400">
                  <a:solidFill>
                    <a:srgbClr val="152544"/>
                  </a:solidFill>
                  <a:latin typeface="TT Interphases"/>
                  <a:ea typeface="TT Interphases"/>
                  <a:cs typeface="TT Interphases"/>
                  <a:sym typeface="TT Interphases"/>
                </a:rPr>
                <a:t>Một công việc có thể có nhiều ứng viên.</a:t>
              </a:r>
            </a:p>
            <a:p>
              <a:pPr algn="ctr">
                <a:lnSpc>
                  <a:spcPts val="3600"/>
                </a:lnSpc>
              </a:pPr>
              <a:r>
                <a:rPr lang="en-US" sz="2400">
                  <a:solidFill>
                    <a:srgbClr val="152544"/>
                  </a:solidFill>
                  <a:latin typeface="TT Interphases"/>
                  <a:ea typeface="TT Interphases"/>
                  <a:cs typeface="TT Interphases"/>
                  <a:sym typeface="TT Interphases"/>
                </a:rPr>
                <a:t>Một ứng viên có thể ứng tuyển vào nhiều công việc</a:t>
              </a:r>
            </a:p>
          </p:txBody>
        </p:sp>
        <p:sp>
          <p:nvSpPr>
            <p:cNvPr id="22" name="TextBox 22"/>
            <p:cNvSpPr txBox="1"/>
            <p:nvPr/>
          </p:nvSpPr>
          <p:spPr>
            <a:xfrm>
              <a:off x="0" y="-38100"/>
              <a:ext cx="5736701" cy="518160"/>
            </a:xfrm>
            <a:prstGeom prst="rect">
              <a:avLst/>
            </a:prstGeom>
          </p:spPr>
          <p:txBody>
            <a:bodyPr lIns="0" tIns="0" rIns="0" bIns="0" rtlCol="0" anchor="t">
              <a:spAutoFit/>
            </a:bodyPr>
            <a:lstStyle/>
            <a:p>
              <a:pPr algn="ctr">
                <a:lnSpc>
                  <a:spcPts val="3120"/>
                </a:lnSpc>
              </a:pPr>
              <a:r>
                <a:rPr lang="en-US" sz="2400" b="1">
                  <a:solidFill>
                    <a:srgbClr val="152544"/>
                  </a:solidFill>
                  <a:latin typeface="TT Interphases Bold"/>
                  <a:ea typeface="TT Interphases Bold"/>
                  <a:cs typeface="TT Interphases Bold"/>
                  <a:sym typeface="TT Interphases Bold"/>
                </a:rPr>
                <a:t>Các entity và các mối quan hệ</a:t>
              </a:r>
            </a:p>
          </p:txBody>
        </p:sp>
      </p:grpSp>
      <p:grpSp>
        <p:nvGrpSpPr>
          <p:cNvPr id="23" name="Group 23"/>
          <p:cNvGrpSpPr/>
          <p:nvPr/>
        </p:nvGrpSpPr>
        <p:grpSpPr>
          <a:xfrm>
            <a:off x="6884341" y="7456982"/>
            <a:ext cx="4145245" cy="2310829"/>
            <a:chOff x="0" y="0"/>
            <a:chExt cx="5526993" cy="3081105"/>
          </a:xfrm>
        </p:grpSpPr>
        <p:sp>
          <p:nvSpPr>
            <p:cNvPr id="24" name="TextBox 24"/>
            <p:cNvSpPr txBox="1"/>
            <p:nvPr/>
          </p:nvSpPr>
          <p:spPr>
            <a:xfrm>
              <a:off x="0" y="678900"/>
              <a:ext cx="5526993" cy="2402205"/>
            </a:xfrm>
            <a:prstGeom prst="rect">
              <a:avLst/>
            </a:prstGeom>
          </p:spPr>
          <p:txBody>
            <a:bodyPr lIns="0" tIns="0" rIns="0" bIns="0" rtlCol="0" anchor="t">
              <a:spAutoFit/>
            </a:bodyPr>
            <a:lstStyle/>
            <a:p>
              <a:pPr algn="ctr">
                <a:lnSpc>
                  <a:spcPts val="3600"/>
                </a:lnSpc>
              </a:pPr>
              <a:r>
                <a:rPr lang="en-US" sz="2400">
                  <a:solidFill>
                    <a:srgbClr val="152544"/>
                  </a:solidFill>
                  <a:latin typeface="TT Interphases"/>
                  <a:ea typeface="TT Interphases"/>
                  <a:cs typeface="TT Interphases"/>
                  <a:sym typeface="TT Interphases"/>
                </a:rPr>
                <a:t>Quản lý công việc, ứng viên.</a:t>
              </a:r>
            </a:p>
            <a:p>
              <a:pPr algn="ctr">
                <a:lnSpc>
                  <a:spcPts val="3600"/>
                </a:lnSpc>
              </a:pPr>
              <a:r>
                <a:rPr lang="en-US" sz="2400">
                  <a:solidFill>
                    <a:srgbClr val="152544"/>
                  </a:solidFill>
                  <a:latin typeface="TT Interphases"/>
                  <a:ea typeface="TT Interphases"/>
                  <a:cs typeface="TT Interphases"/>
                  <a:sym typeface="TT Interphases"/>
                </a:rPr>
                <a:t>Gợi ý công việc cho ứng viên.</a:t>
              </a:r>
            </a:p>
            <a:p>
              <a:pPr algn="ctr">
                <a:lnSpc>
                  <a:spcPts val="3600"/>
                </a:lnSpc>
              </a:pPr>
              <a:r>
                <a:rPr lang="en-US" sz="2400">
                  <a:solidFill>
                    <a:srgbClr val="152544"/>
                  </a:solidFill>
                  <a:latin typeface="TT Interphases"/>
                  <a:ea typeface="TT Interphases"/>
                  <a:cs typeface="TT Interphases"/>
                  <a:sym typeface="TT Interphases"/>
                </a:rPr>
                <a:t>Gửi email mời ứng viên.</a:t>
              </a:r>
            </a:p>
            <a:p>
              <a:pPr algn="ctr">
                <a:lnSpc>
                  <a:spcPts val="3600"/>
                </a:lnSpc>
              </a:pPr>
              <a:r>
                <a:rPr lang="en-US" sz="2400">
                  <a:solidFill>
                    <a:srgbClr val="152544"/>
                  </a:solidFill>
                  <a:latin typeface="TT Interphases"/>
                  <a:ea typeface="TT Interphases"/>
                  <a:cs typeface="TT Interphases"/>
                  <a:sym typeface="TT Interphases"/>
                </a:rPr>
                <a:t>Đề xuất kỹ năng cho ứng viên</a:t>
              </a:r>
            </a:p>
          </p:txBody>
        </p:sp>
        <p:sp>
          <p:nvSpPr>
            <p:cNvPr id="25" name="TextBox 25"/>
            <p:cNvSpPr txBox="1"/>
            <p:nvPr/>
          </p:nvSpPr>
          <p:spPr>
            <a:xfrm>
              <a:off x="0" y="-38100"/>
              <a:ext cx="5526993" cy="518160"/>
            </a:xfrm>
            <a:prstGeom prst="rect">
              <a:avLst/>
            </a:prstGeom>
          </p:spPr>
          <p:txBody>
            <a:bodyPr lIns="0" tIns="0" rIns="0" bIns="0" rtlCol="0" anchor="t">
              <a:spAutoFit/>
            </a:bodyPr>
            <a:lstStyle/>
            <a:p>
              <a:pPr algn="ctr">
                <a:lnSpc>
                  <a:spcPts val="3120"/>
                </a:lnSpc>
              </a:pPr>
              <a:r>
                <a:rPr lang="en-US" sz="2400" b="1">
                  <a:solidFill>
                    <a:srgbClr val="152544"/>
                  </a:solidFill>
                  <a:latin typeface="TT Interphases Bold"/>
                  <a:ea typeface="TT Interphases Bold"/>
                  <a:cs typeface="TT Interphases Bold"/>
                  <a:sym typeface="TT Interphases Bold"/>
                </a:rPr>
                <a:t>Chức năng và tính năng</a:t>
              </a:r>
            </a:p>
          </p:txBody>
        </p:sp>
      </p:grpSp>
      <p:grpSp>
        <p:nvGrpSpPr>
          <p:cNvPr id="26" name="Group 26"/>
          <p:cNvGrpSpPr/>
          <p:nvPr/>
        </p:nvGrpSpPr>
        <p:grpSpPr>
          <a:xfrm>
            <a:off x="12171312" y="7456982"/>
            <a:ext cx="4145245" cy="2768029"/>
            <a:chOff x="0" y="0"/>
            <a:chExt cx="5526993" cy="3690705"/>
          </a:xfrm>
        </p:grpSpPr>
        <p:sp>
          <p:nvSpPr>
            <p:cNvPr id="27" name="TextBox 27"/>
            <p:cNvSpPr txBox="1"/>
            <p:nvPr/>
          </p:nvSpPr>
          <p:spPr>
            <a:xfrm>
              <a:off x="0" y="678900"/>
              <a:ext cx="5526993" cy="3011805"/>
            </a:xfrm>
            <a:prstGeom prst="rect">
              <a:avLst/>
            </a:prstGeom>
          </p:spPr>
          <p:txBody>
            <a:bodyPr lIns="0" tIns="0" rIns="0" bIns="0" rtlCol="0" anchor="t">
              <a:spAutoFit/>
            </a:bodyPr>
            <a:lstStyle/>
            <a:p>
              <a:pPr algn="ctr">
                <a:lnSpc>
                  <a:spcPts val="3600"/>
                </a:lnSpc>
              </a:pPr>
              <a:r>
                <a:rPr lang="en-US" sz="2400">
                  <a:solidFill>
                    <a:srgbClr val="152544"/>
                  </a:solidFill>
                  <a:latin typeface="TT Interphases"/>
                  <a:ea typeface="TT Interphases"/>
                  <a:cs typeface="TT Interphases"/>
                  <a:sym typeface="TT Interphases"/>
                </a:rPr>
                <a:t>Spring boot</a:t>
              </a:r>
            </a:p>
            <a:p>
              <a:pPr algn="ctr">
                <a:lnSpc>
                  <a:spcPts val="3600"/>
                </a:lnSpc>
              </a:pPr>
              <a:r>
                <a:rPr lang="en-US" sz="2400">
                  <a:solidFill>
                    <a:srgbClr val="152544"/>
                  </a:solidFill>
                  <a:latin typeface="TT Interphases"/>
                  <a:ea typeface="TT Interphases"/>
                  <a:cs typeface="TT Interphases"/>
                  <a:sym typeface="TT Interphases"/>
                </a:rPr>
                <a:t>Spring Data JPA và Hibernate</a:t>
              </a:r>
            </a:p>
            <a:p>
              <a:pPr algn="ctr">
                <a:lnSpc>
                  <a:spcPts val="3600"/>
                </a:lnSpc>
              </a:pPr>
              <a:r>
                <a:rPr lang="en-US" sz="2400">
                  <a:solidFill>
                    <a:srgbClr val="152544"/>
                  </a:solidFill>
                  <a:latin typeface="TT Interphases"/>
                  <a:ea typeface="TT Interphases"/>
                  <a:cs typeface="TT Interphases"/>
                  <a:sym typeface="TT Interphases"/>
                </a:rPr>
                <a:t>JavaMail API</a:t>
              </a:r>
            </a:p>
            <a:p>
              <a:pPr algn="ctr">
                <a:lnSpc>
                  <a:spcPts val="3600"/>
                </a:lnSpc>
              </a:pPr>
              <a:r>
                <a:rPr lang="en-US" sz="2400">
                  <a:solidFill>
                    <a:srgbClr val="152544"/>
                  </a:solidFill>
                  <a:latin typeface="TT Interphases"/>
                  <a:ea typeface="TT Interphases"/>
                  <a:cs typeface="TT Interphases"/>
                  <a:sym typeface="TT Interphases"/>
                </a:rPr>
                <a:t>Thymeleaf</a:t>
              </a:r>
            </a:p>
            <a:p>
              <a:pPr algn="ctr">
                <a:lnSpc>
                  <a:spcPts val="3600"/>
                </a:lnSpc>
              </a:pPr>
              <a:r>
                <a:rPr lang="en-US" sz="2400">
                  <a:solidFill>
                    <a:srgbClr val="152544"/>
                  </a:solidFill>
                  <a:latin typeface="TT Interphases"/>
                  <a:ea typeface="TT Interphases"/>
                  <a:cs typeface="TT Interphases"/>
                  <a:sym typeface="TT Interphases"/>
                </a:rPr>
                <a:t>MariaDB</a:t>
              </a:r>
            </a:p>
          </p:txBody>
        </p:sp>
        <p:sp>
          <p:nvSpPr>
            <p:cNvPr id="28" name="TextBox 28"/>
            <p:cNvSpPr txBox="1"/>
            <p:nvPr/>
          </p:nvSpPr>
          <p:spPr>
            <a:xfrm>
              <a:off x="0" y="-38100"/>
              <a:ext cx="5526993" cy="518160"/>
            </a:xfrm>
            <a:prstGeom prst="rect">
              <a:avLst/>
            </a:prstGeom>
          </p:spPr>
          <p:txBody>
            <a:bodyPr lIns="0" tIns="0" rIns="0" bIns="0" rtlCol="0" anchor="t">
              <a:spAutoFit/>
            </a:bodyPr>
            <a:lstStyle/>
            <a:p>
              <a:pPr algn="ctr">
                <a:lnSpc>
                  <a:spcPts val="3120"/>
                </a:lnSpc>
              </a:pPr>
              <a:r>
                <a:rPr lang="en-US" sz="2400" b="1">
                  <a:solidFill>
                    <a:srgbClr val="152544"/>
                  </a:solidFill>
                  <a:latin typeface="TT Interphases Bold"/>
                  <a:ea typeface="TT Interphases Bold"/>
                  <a:cs typeface="TT Interphases Bold"/>
                  <a:sym typeface="TT Interphases Bold"/>
                </a:rPr>
                <a:t>Các kỹ thuật và công nghệ</a:t>
              </a:r>
            </a:p>
          </p:txBody>
        </p:sp>
      </p:grpSp>
      <p:sp>
        <p:nvSpPr>
          <p:cNvPr id="29" name="TextBox 29"/>
          <p:cNvSpPr txBox="1"/>
          <p:nvPr/>
        </p:nvSpPr>
        <p:spPr>
          <a:xfrm>
            <a:off x="2624995" y="1019175"/>
            <a:ext cx="13038010" cy="1104900"/>
          </a:xfrm>
          <a:prstGeom prst="rect">
            <a:avLst/>
          </a:prstGeom>
        </p:spPr>
        <p:txBody>
          <a:bodyPr lIns="0" tIns="0" rIns="0" bIns="0" rtlCol="0" anchor="t">
            <a:spAutoFit/>
          </a:bodyPr>
          <a:lstStyle/>
          <a:p>
            <a:pPr algn="ctr">
              <a:lnSpc>
                <a:spcPts val="8640"/>
              </a:lnSpc>
            </a:pPr>
            <a:r>
              <a:rPr lang="en-US" sz="7200" b="1">
                <a:solidFill>
                  <a:srgbClr val="152544"/>
                </a:solidFill>
                <a:latin typeface="Play Bold"/>
                <a:ea typeface="Play Bold"/>
                <a:cs typeface="Play Bold"/>
                <a:sym typeface="Play Bold"/>
              </a:rPr>
              <a:t>Phân tích yêu cầu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grpSp>
        <p:nvGrpSpPr>
          <p:cNvPr id="2" name="Group 2"/>
          <p:cNvGrpSpPr/>
          <p:nvPr/>
        </p:nvGrpSpPr>
        <p:grpSpPr>
          <a:xfrm>
            <a:off x="944351" y="682366"/>
            <a:ext cx="9186716" cy="9002280"/>
            <a:chOff x="0" y="0"/>
            <a:chExt cx="3107605" cy="3045216"/>
          </a:xfrm>
        </p:grpSpPr>
        <p:sp>
          <p:nvSpPr>
            <p:cNvPr id="3" name="Freeform 3"/>
            <p:cNvSpPr/>
            <p:nvPr/>
          </p:nvSpPr>
          <p:spPr>
            <a:xfrm>
              <a:off x="0" y="0"/>
              <a:ext cx="3107605" cy="3045216"/>
            </a:xfrm>
            <a:custGeom>
              <a:avLst/>
              <a:gdLst/>
              <a:ahLst/>
              <a:cxnLst/>
              <a:rect l="l" t="t" r="r" b="b"/>
              <a:pathLst>
                <a:path w="3107605" h="3045216">
                  <a:moveTo>
                    <a:pt x="2983145" y="3045216"/>
                  </a:moveTo>
                  <a:lnTo>
                    <a:pt x="124460" y="3045216"/>
                  </a:lnTo>
                  <a:cubicBezTo>
                    <a:pt x="55880" y="3045216"/>
                    <a:pt x="0" y="2989336"/>
                    <a:pt x="0" y="2920756"/>
                  </a:cubicBezTo>
                  <a:lnTo>
                    <a:pt x="0" y="124460"/>
                  </a:lnTo>
                  <a:cubicBezTo>
                    <a:pt x="0" y="55880"/>
                    <a:pt x="55880" y="0"/>
                    <a:pt x="124460" y="0"/>
                  </a:cubicBezTo>
                  <a:lnTo>
                    <a:pt x="2983145" y="0"/>
                  </a:lnTo>
                  <a:cubicBezTo>
                    <a:pt x="3051725" y="0"/>
                    <a:pt x="3107605" y="55880"/>
                    <a:pt x="3107605" y="124460"/>
                  </a:cubicBezTo>
                  <a:lnTo>
                    <a:pt x="3107605" y="2920756"/>
                  </a:lnTo>
                  <a:cubicBezTo>
                    <a:pt x="3107605" y="2989336"/>
                    <a:pt x="3051725" y="3045216"/>
                    <a:pt x="2983145" y="3045216"/>
                  </a:cubicBezTo>
                  <a:close/>
                </a:path>
              </a:pathLst>
            </a:custGeom>
            <a:solidFill>
              <a:srgbClr val="FFFFFF"/>
            </a:solidFill>
          </p:spPr>
        </p:sp>
      </p:grpSp>
      <p:grpSp>
        <p:nvGrpSpPr>
          <p:cNvPr id="4" name="Group 4"/>
          <p:cNvGrpSpPr/>
          <p:nvPr/>
        </p:nvGrpSpPr>
        <p:grpSpPr>
          <a:xfrm>
            <a:off x="1327100" y="1028700"/>
            <a:ext cx="989410" cy="260334"/>
            <a:chOff x="0" y="0"/>
            <a:chExt cx="1319213" cy="347112"/>
          </a:xfrm>
        </p:grpSpPr>
        <p:grpSp>
          <p:nvGrpSpPr>
            <p:cNvPr id="5" name="Group 5"/>
            <p:cNvGrpSpPr/>
            <p:nvPr/>
          </p:nvGrpSpPr>
          <p:grpSpPr>
            <a:xfrm>
              <a:off x="0" y="0"/>
              <a:ext cx="347112" cy="3471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7" name="Group 7"/>
            <p:cNvGrpSpPr/>
            <p:nvPr/>
          </p:nvGrpSpPr>
          <p:grpSpPr>
            <a:xfrm>
              <a:off x="486051"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9" name="Group 9"/>
            <p:cNvGrpSpPr/>
            <p:nvPr/>
          </p:nvGrpSpPr>
          <p:grpSpPr>
            <a:xfrm>
              <a:off x="972102"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pic>
        <p:nvPicPr>
          <p:cNvPr id="11" name="Picture 11"/>
          <p:cNvPicPr>
            <a:picLocks noChangeAspect="1"/>
          </p:cNvPicPr>
          <p:nvPr/>
        </p:nvPicPr>
        <p:blipFill>
          <a:blip r:embed="rId2"/>
          <a:stretch>
            <a:fillRect/>
          </a:stretch>
        </p:blipFill>
        <p:spPr>
          <a:xfrm>
            <a:off x="530151" y="1044343"/>
            <a:ext cx="9563387" cy="8638435"/>
          </a:xfrm>
          <a:prstGeom prst="rect">
            <a:avLst/>
          </a:prstGeom>
        </p:spPr>
      </p:pic>
      <p:grpSp>
        <p:nvGrpSpPr>
          <p:cNvPr id="12" name="Group 12"/>
          <p:cNvGrpSpPr/>
          <p:nvPr/>
        </p:nvGrpSpPr>
        <p:grpSpPr>
          <a:xfrm>
            <a:off x="10373690" y="1726485"/>
            <a:ext cx="7588493" cy="5437030"/>
            <a:chOff x="0" y="0"/>
            <a:chExt cx="10117991" cy="7249374"/>
          </a:xfrm>
        </p:grpSpPr>
        <p:sp>
          <p:nvSpPr>
            <p:cNvPr id="13" name="TextBox 13"/>
            <p:cNvSpPr txBox="1"/>
            <p:nvPr/>
          </p:nvSpPr>
          <p:spPr>
            <a:xfrm>
              <a:off x="0" y="-9525"/>
              <a:ext cx="10117991" cy="293052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Triển khai hệ thống</a:t>
              </a:r>
            </a:p>
          </p:txBody>
        </p:sp>
        <p:sp>
          <p:nvSpPr>
            <p:cNvPr id="14" name="TextBox 14"/>
            <p:cNvSpPr txBox="1"/>
            <p:nvPr/>
          </p:nvSpPr>
          <p:spPr>
            <a:xfrm>
              <a:off x="0" y="3354284"/>
              <a:ext cx="10117991" cy="3895090"/>
            </a:xfrm>
            <a:prstGeom prst="rect">
              <a:avLst/>
            </a:prstGeom>
          </p:spPr>
          <p:txBody>
            <a:bodyPr lIns="0" tIns="0" rIns="0" bIns="0" rtlCol="0" anchor="t">
              <a:spAutoFit/>
            </a:bodyPr>
            <a:lstStyle/>
            <a:p>
              <a:pPr algn="l">
                <a:lnSpc>
                  <a:spcPts val="4680"/>
                </a:lnSpc>
              </a:pPr>
              <a:r>
                <a:rPr lang="en-US" sz="3600">
                  <a:solidFill>
                    <a:srgbClr val="152544"/>
                  </a:solidFill>
                  <a:latin typeface="TT Interphases"/>
                  <a:ea typeface="TT Interphases"/>
                  <a:cs typeface="TT Interphases"/>
                  <a:sym typeface="TT Interphases"/>
                </a:rPr>
                <a:t>Quá trình triển khai bao gồm việc thiết lập cấu trúc dự án, xây dựng các thành phần backend và frontend, cũng như cấu hình hệ thống cơ sở dữ liệu và các dịch vụ liên quan.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3038010" cy="1104900"/>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Triển khai hệ thống</a:t>
            </a:r>
          </a:p>
        </p:txBody>
      </p:sp>
      <p:grpSp>
        <p:nvGrpSpPr>
          <p:cNvPr id="3" name="Group 3"/>
          <p:cNvGrpSpPr/>
          <p:nvPr/>
        </p:nvGrpSpPr>
        <p:grpSpPr>
          <a:xfrm>
            <a:off x="1028700" y="5220957"/>
            <a:ext cx="3097325" cy="2928462"/>
            <a:chOff x="0" y="0"/>
            <a:chExt cx="4129767" cy="3904616"/>
          </a:xfrm>
        </p:grpSpPr>
        <p:sp>
          <p:nvSpPr>
            <p:cNvPr id="4" name="TextBox 4"/>
            <p:cNvSpPr txBox="1"/>
            <p:nvPr/>
          </p:nvSpPr>
          <p:spPr>
            <a:xfrm>
              <a:off x="0" y="892315"/>
              <a:ext cx="4129767" cy="3012301"/>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Model</a:t>
              </a:r>
            </a:p>
            <a:p>
              <a:pPr algn="l">
                <a:lnSpc>
                  <a:spcPts val="3600"/>
                </a:lnSpc>
              </a:pPr>
              <a:r>
                <a:rPr lang="en-US" sz="2400">
                  <a:solidFill>
                    <a:srgbClr val="152544"/>
                  </a:solidFill>
                  <a:latin typeface="TT Interphases"/>
                  <a:ea typeface="TT Interphases"/>
                  <a:cs typeface="TT Interphases"/>
                  <a:sym typeface="TT Interphases"/>
                </a:rPr>
                <a:t>Repository</a:t>
              </a:r>
            </a:p>
            <a:p>
              <a:pPr algn="l">
                <a:lnSpc>
                  <a:spcPts val="3600"/>
                </a:lnSpc>
              </a:pPr>
              <a:r>
                <a:rPr lang="en-US" sz="2400">
                  <a:solidFill>
                    <a:srgbClr val="152544"/>
                  </a:solidFill>
                  <a:latin typeface="TT Interphases"/>
                  <a:ea typeface="TT Interphases"/>
                  <a:cs typeface="TT Interphases"/>
                  <a:sym typeface="TT Interphases"/>
                </a:rPr>
                <a:t>Service</a:t>
              </a:r>
            </a:p>
            <a:p>
              <a:pPr algn="l">
                <a:lnSpc>
                  <a:spcPts val="3600"/>
                </a:lnSpc>
              </a:pPr>
              <a:r>
                <a:rPr lang="en-US" sz="2400">
                  <a:solidFill>
                    <a:srgbClr val="152544"/>
                  </a:solidFill>
                  <a:latin typeface="TT Interphases"/>
                  <a:ea typeface="TT Interphases"/>
                  <a:cs typeface="TT Interphases"/>
                  <a:sym typeface="TT Interphases"/>
                </a:rPr>
                <a:t>Controller</a:t>
              </a:r>
            </a:p>
            <a:p>
              <a:pPr algn="l">
                <a:lnSpc>
                  <a:spcPts val="3600"/>
                </a:lnSpc>
              </a:pPr>
              <a:r>
                <a:rPr lang="en-US" sz="2400">
                  <a:solidFill>
                    <a:srgbClr val="152544"/>
                  </a:solidFill>
                  <a:latin typeface="TT Interphases"/>
                  <a:ea typeface="TT Interphases"/>
                  <a:cs typeface="TT Interphases"/>
                  <a:sym typeface="TT Interphases"/>
                </a:rPr>
                <a:t>Template</a:t>
              </a:r>
            </a:p>
          </p:txBody>
        </p:sp>
        <p:sp>
          <p:nvSpPr>
            <p:cNvPr id="5" name="TextBox 5"/>
            <p:cNvSpPr txBox="1"/>
            <p:nvPr/>
          </p:nvSpPr>
          <p:spPr>
            <a:xfrm>
              <a:off x="0" y="-38100"/>
              <a:ext cx="4129767" cy="5181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Cấu trúc dự án</a:t>
              </a:r>
            </a:p>
          </p:txBody>
        </p:sp>
      </p:grpSp>
      <p:grpSp>
        <p:nvGrpSpPr>
          <p:cNvPr id="6" name="Group 6"/>
          <p:cNvGrpSpPr/>
          <p:nvPr/>
        </p:nvGrpSpPr>
        <p:grpSpPr>
          <a:xfrm>
            <a:off x="9612555" y="5220957"/>
            <a:ext cx="3097325" cy="2404215"/>
            <a:chOff x="0" y="0"/>
            <a:chExt cx="4129767" cy="3205620"/>
          </a:xfrm>
        </p:grpSpPr>
        <p:sp>
          <p:nvSpPr>
            <p:cNvPr id="7" name="TextBox 7"/>
            <p:cNvSpPr txBox="1"/>
            <p:nvPr/>
          </p:nvSpPr>
          <p:spPr>
            <a:xfrm>
              <a:off x="0" y="1413015"/>
              <a:ext cx="4129767" cy="1792605"/>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Xây dựng các mô hình entity, service, repository, controller, </a:t>
              </a:r>
            </a:p>
          </p:txBody>
        </p:sp>
        <p:sp>
          <p:nvSpPr>
            <p:cNvPr id="8" name="TextBox 8"/>
            <p:cNvSpPr txBox="1"/>
            <p:nvPr/>
          </p:nvSpPr>
          <p:spPr>
            <a:xfrm>
              <a:off x="0" y="-38100"/>
              <a:ext cx="4129767" cy="10388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Xây dựng mô hình MVC</a:t>
              </a:r>
            </a:p>
          </p:txBody>
        </p:sp>
      </p:grpSp>
      <p:grpSp>
        <p:nvGrpSpPr>
          <p:cNvPr id="9" name="Group 9"/>
          <p:cNvGrpSpPr/>
          <p:nvPr/>
        </p:nvGrpSpPr>
        <p:grpSpPr>
          <a:xfrm>
            <a:off x="5317258" y="5220957"/>
            <a:ext cx="3359460" cy="2470890"/>
            <a:chOff x="0" y="0"/>
            <a:chExt cx="4479280" cy="3294520"/>
          </a:xfrm>
        </p:grpSpPr>
        <p:sp>
          <p:nvSpPr>
            <p:cNvPr id="10" name="TextBox 10"/>
            <p:cNvSpPr txBox="1"/>
            <p:nvPr/>
          </p:nvSpPr>
          <p:spPr>
            <a:xfrm>
              <a:off x="0" y="892315"/>
              <a:ext cx="4479280" cy="2402205"/>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Cơ sở dữ liệu sẽ chứa các bảng liên quan đến công việc, ứng viên và các đơn ứng tuyển</a:t>
              </a:r>
            </a:p>
          </p:txBody>
        </p:sp>
        <p:sp>
          <p:nvSpPr>
            <p:cNvPr id="11" name="TextBox 11"/>
            <p:cNvSpPr txBox="1"/>
            <p:nvPr/>
          </p:nvSpPr>
          <p:spPr>
            <a:xfrm>
              <a:off x="0" y="-38100"/>
              <a:ext cx="4479280" cy="5181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Thiết lập cơ sở dữ liệu</a:t>
              </a:r>
            </a:p>
          </p:txBody>
        </p:sp>
      </p:grpSp>
      <p:grpSp>
        <p:nvGrpSpPr>
          <p:cNvPr id="12" name="Group 12"/>
          <p:cNvGrpSpPr/>
          <p:nvPr/>
        </p:nvGrpSpPr>
        <p:grpSpPr>
          <a:xfrm>
            <a:off x="13901114" y="5220957"/>
            <a:ext cx="3097325" cy="2404215"/>
            <a:chOff x="0" y="0"/>
            <a:chExt cx="4129767" cy="3205620"/>
          </a:xfrm>
        </p:grpSpPr>
        <p:sp>
          <p:nvSpPr>
            <p:cNvPr id="13" name="TextBox 13"/>
            <p:cNvSpPr txBox="1"/>
            <p:nvPr/>
          </p:nvSpPr>
          <p:spPr>
            <a:xfrm>
              <a:off x="0" y="1413015"/>
              <a:ext cx="4129767" cy="1792605"/>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Xây dựng các giao diện bằng html, css cùng Thymeleaf</a:t>
              </a:r>
            </a:p>
          </p:txBody>
        </p:sp>
        <p:sp>
          <p:nvSpPr>
            <p:cNvPr id="14" name="TextBox 14"/>
            <p:cNvSpPr txBox="1"/>
            <p:nvPr/>
          </p:nvSpPr>
          <p:spPr>
            <a:xfrm>
              <a:off x="0" y="-38100"/>
              <a:ext cx="4129767" cy="10388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Frontend và Thymeleaf</a:t>
              </a:r>
            </a:p>
          </p:txBody>
        </p:sp>
      </p:grpSp>
      <p:sp>
        <p:nvSpPr>
          <p:cNvPr id="15" name="AutoShape 15"/>
          <p:cNvSpPr/>
          <p:nvPr/>
        </p:nvSpPr>
        <p:spPr>
          <a:xfrm>
            <a:off x="1028700" y="4305490"/>
            <a:ext cx="19101750" cy="0"/>
          </a:xfrm>
          <a:prstGeom prst="line">
            <a:avLst/>
          </a:prstGeom>
          <a:ln w="285750" cap="rnd">
            <a:solidFill>
              <a:srgbClr val="FFFFFF"/>
            </a:solidFill>
            <a:prstDash val="solid"/>
            <a:headEnd type="none" w="sm" len="sm"/>
            <a:tailEnd type="none" w="sm" len="sm"/>
          </a:ln>
        </p:spPr>
      </p:sp>
      <p:grpSp>
        <p:nvGrpSpPr>
          <p:cNvPr id="16" name="Group 16"/>
          <p:cNvGrpSpPr/>
          <p:nvPr/>
        </p:nvGrpSpPr>
        <p:grpSpPr>
          <a:xfrm>
            <a:off x="1028700" y="4286440"/>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18" name="Group 18"/>
          <p:cNvGrpSpPr/>
          <p:nvPr/>
        </p:nvGrpSpPr>
        <p:grpSpPr>
          <a:xfrm>
            <a:off x="5317258" y="4276915"/>
            <a:ext cx="323850" cy="32385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20" name="Group 20"/>
          <p:cNvGrpSpPr/>
          <p:nvPr/>
        </p:nvGrpSpPr>
        <p:grpSpPr>
          <a:xfrm>
            <a:off x="9605817" y="4276915"/>
            <a:ext cx="323850" cy="32385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22" name="Group 22"/>
          <p:cNvGrpSpPr/>
          <p:nvPr/>
        </p:nvGrpSpPr>
        <p:grpSpPr>
          <a:xfrm>
            <a:off x="13894375" y="4276915"/>
            <a:ext cx="323850" cy="323850"/>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DC2DF"/>
        </a:solidFill>
        <a:effectLst/>
      </p:bgPr>
    </p:bg>
    <p:spTree>
      <p:nvGrpSpPr>
        <p:cNvPr id="1" name=""/>
        <p:cNvGrpSpPr/>
        <p:nvPr/>
      </p:nvGrpSpPr>
      <p:grpSpPr>
        <a:xfrm>
          <a:off x="0" y="0"/>
          <a:ext cx="0" cy="0"/>
          <a:chOff x="0" y="0"/>
          <a:chExt cx="0" cy="0"/>
        </a:xfrm>
      </p:grpSpPr>
      <p:sp>
        <p:nvSpPr>
          <p:cNvPr id="2" name="Freeform 2"/>
          <p:cNvSpPr/>
          <p:nvPr/>
        </p:nvSpPr>
        <p:spPr>
          <a:xfrm>
            <a:off x="16998439" y="8984932"/>
            <a:ext cx="706759" cy="706759"/>
          </a:xfrm>
          <a:custGeom>
            <a:avLst/>
            <a:gdLst/>
            <a:ahLst/>
            <a:cxnLst/>
            <a:rect l="l" t="t" r="r" b="b"/>
            <a:pathLst>
              <a:path w="706759" h="706759">
                <a:moveTo>
                  <a:pt x="0" y="0"/>
                </a:moveTo>
                <a:lnTo>
                  <a:pt x="706759" y="0"/>
                </a:lnTo>
                <a:lnTo>
                  <a:pt x="706759" y="706760"/>
                </a:lnTo>
                <a:lnTo>
                  <a:pt x="0" y="7067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675320" y="8984932"/>
            <a:ext cx="706759" cy="706759"/>
          </a:xfrm>
          <a:custGeom>
            <a:avLst/>
            <a:gdLst/>
            <a:ahLst/>
            <a:cxnLst/>
            <a:rect l="l" t="t" r="r" b="b"/>
            <a:pathLst>
              <a:path w="706759" h="706759">
                <a:moveTo>
                  <a:pt x="706760" y="0"/>
                </a:moveTo>
                <a:lnTo>
                  <a:pt x="0" y="0"/>
                </a:lnTo>
                <a:lnTo>
                  <a:pt x="0" y="706760"/>
                </a:lnTo>
                <a:lnTo>
                  <a:pt x="706760" y="706760"/>
                </a:lnTo>
                <a:lnTo>
                  <a:pt x="70676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99659" y="1904064"/>
            <a:ext cx="9118160" cy="5944552"/>
            <a:chOff x="0" y="0"/>
            <a:chExt cx="3084415" cy="2010873"/>
          </a:xfrm>
        </p:grpSpPr>
        <p:sp>
          <p:nvSpPr>
            <p:cNvPr id="5" name="Freeform 5"/>
            <p:cNvSpPr/>
            <p:nvPr/>
          </p:nvSpPr>
          <p:spPr>
            <a:xfrm>
              <a:off x="0" y="0"/>
              <a:ext cx="3084415" cy="2010873"/>
            </a:xfrm>
            <a:custGeom>
              <a:avLst/>
              <a:gdLst/>
              <a:ahLst/>
              <a:cxnLst/>
              <a:rect l="l" t="t" r="r" b="b"/>
              <a:pathLst>
                <a:path w="3084415" h="2010873">
                  <a:moveTo>
                    <a:pt x="2959955" y="2010873"/>
                  </a:moveTo>
                  <a:lnTo>
                    <a:pt x="124460" y="2010873"/>
                  </a:lnTo>
                  <a:cubicBezTo>
                    <a:pt x="55880" y="2010873"/>
                    <a:pt x="0" y="1954993"/>
                    <a:pt x="0" y="1886413"/>
                  </a:cubicBezTo>
                  <a:lnTo>
                    <a:pt x="0" y="124460"/>
                  </a:lnTo>
                  <a:cubicBezTo>
                    <a:pt x="0" y="55880"/>
                    <a:pt x="55880" y="0"/>
                    <a:pt x="124460" y="0"/>
                  </a:cubicBezTo>
                  <a:lnTo>
                    <a:pt x="2959955" y="0"/>
                  </a:lnTo>
                  <a:cubicBezTo>
                    <a:pt x="3028535" y="0"/>
                    <a:pt x="3084415" y="55880"/>
                    <a:pt x="3084415" y="124460"/>
                  </a:cubicBezTo>
                  <a:lnTo>
                    <a:pt x="3084415" y="1886413"/>
                  </a:lnTo>
                  <a:cubicBezTo>
                    <a:pt x="3084415" y="1954993"/>
                    <a:pt x="3028535" y="2010873"/>
                    <a:pt x="2959955" y="2010873"/>
                  </a:cubicBezTo>
                  <a:close/>
                </a:path>
              </a:pathLst>
            </a:custGeom>
            <a:solidFill>
              <a:srgbClr val="FFFFFF"/>
            </a:solidFill>
          </p:spPr>
        </p:sp>
      </p:grpSp>
      <p:grpSp>
        <p:nvGrpSpPr>
          <p:cNvPr id="6" name="Group 6"/>
          <p:cNvGrpSpPr/>
          <p:nvPr/>
        </p:nvGrpSpPr>
        <p:grpSpPr>
          <a:xfrm>
            <a:off x="3182408" y="2233468"/>
            <a:ext cx="989410" cy="260334"/>
            <a:chOff x="0" y="0"/>
            <a:chExt cx="1319213" cy="347112"/>
          </a:xfrm>
        </p:grpSpPr>
        <p:grpSp>
          <p:nvGrpSpPr>
            <p:cNvPr id="7" name="Group 7"/>
            <p:cNvGrpSpPr/>
            <p:nvPr/>
          </p:nvGrpSpPr>
          <p:grpSpPr>
            <a:xfrm>
              <a:off x="0" y="0"/>
              <a:ext cx="347112" cy="3471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6FED"/>
              </a:solidFill>
            </p:spPr>
          </p:sp>
        </p:grpSp>
        <p:grpSp>
          <p:nvGrpSpPr>
            <p:cNvPr id="9" name="Group 9"/>
            <p:cNvGrpSpPr/>
            <p:nvPr/>
          </p:nvGrpSpPr>
          <p:grpSpPr>
            <a:xfrm>
              <a:off x="486051" y="0"/>
              <a:ext cx="347112" cy="3471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DC2DF"/>
              </a:solidFill>
            </p:spPr>
          </p:sp>
        </p:grpSp>
        <p:grpSp>
          <p:nvGrpSpPr>
            <p:cNvPr id="11" name="Group 11"/>
            <p:cNvGrpSpPr/>
            <p:nvPr/>
          </p:nvGrpSpPr>
          <p:grpSpPr>
            <a:xfrm>
              <a:off x="972102" y="0"/>
              <a:ext cx="347112" cy="34711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2544"/>
              </a:solidFill>
            </p:spPr>
          </p:sp>
        </p:grpSp>
      </p:grpSp>
      <p:sp>
        <p:nvSpPr>
          <p:cNvPr id="13" name="TextBox 13"/>
          <p:cNvSpPr txBox="1"/>
          <p:nvPr/>
        </p:nvSpPr>
        <p:spPr>
          <a:xfrm>
            <a:off x="3297091" y="2992873"/>
            <a:ext cx="7914846" cy="1104900"/>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Kết quả đạt được</a:t>
            </a:r>
          </a:p>
        </p:txBody>
      </p:sp>
      <p:sp>
        <p:nvSpPr>
          <p:cNvPr id="14" name="Freeform 14"/>
          <p:cNvSpPr/>
          <p:nvPr/>
        </p:nvSpPr>
        <p:spPr>
          <a:xfrm>
            <a:off x="6109087" y="7116327"/>
            <a:ext cx="10397538" cy="1266609"/>
          </a:xfrm>
          <a:custGeom>
            <a:avLst/>
            <a:gdLst/>
            <a:ahLst/>
            <a:cxnLst/>
            <a:rect l="l" t="t" r="r" b="b"/>
            <a:pathLst>
              <a:path w="10397538" h="1266609">
                <a:moveTo>
                  <a:pt x="0" y="0"/>
                </a:moveTo>
                <a:lnTo>
                  <a:pt x="10397538" y="0"/>
                </a:lnTo>
                <a:lnTo>
                  <a:pt x="10397538" y="1266609"/>
                </a:lnTo>
                <a:lnTo>
                  <a:pt x="0" y="12666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rot="5400000">
            <a:off x="13833740" y="4573954"/>
            <a:ext cx="7036156" cy="345411"/>
          </a:xfrm>
          <a:custGeom>
            <a:avLst/>
            <a:gdLst/>
            <a:ahLst/>
            <a:cxnLst/>
            <a:rect l="l" t="t" r="r" b="b"/>
            <a:pathLst>
              <a:path w="7036156" h="345411">
                <a:moveTo>
                  <a:pt x="0" y="0"/>
                </a:moveTo>
                <a:lnTo>
                  <a:pt x="7036156" y="0"/>
                </a:lnTo>
                <a:lnTo>
                  <a:pt x="7036156" y="345411"/>
                </a:lnTo>
                <a:lnTo>
                  <a:pt x="0" y="34541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50025" y="1294027"/>
            <a:ext cx="4773365" cy="3584146"/>
            <a:chOff x="0" y="0"/>
            <a:chExt cx="8456930" cy="6350000"/>
          </a:xfrm>
        </p:grpSpPr>
        <p:sp>
          <p:nvSpPr>
            <p:cNvPr id="3" name="Freeform 3"/>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152544"/>
            </a:solidFill>
          </p:spPr>
        </p:sp>
        <p:sp>
          <p:nvSpPr>
            <p:cNvPr id="4" name="Freeform 4"/>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4B6FED"/>
            </a:solidFill>
          </p:spPr>
        </p:sp>
        <p:sp>
          <p:nvSpPr>
            <p:cNvPr id="5" name="Freeform 5"/>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4B6FED"/>
            </a:solidFill>
          </p:spPr>
        </p:sp>
        <p:sp>
          <p:nvSpPr>
            <p:cNvPr id="6" name="Freeform 6"/>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4B6FED"/>
            </a:solidFill>
          </p:spPr>
        </p:sp>
        <p:sp>
          <p:nvSpPr>
            <p:cNvPr id="7" name="Freeform 7"/>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4B6FED"/>
            </a:solidFill>
          </p:spPr>
        </p:sp>
        <p:sp>
          <p:nvSpPr>
            <p:cNvPr id="8" name="Freeform 8"/>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blipFill>
              <a:blip r:embed="rId2"/>
              <a:stretch>
                <a:fillRect t="-10592"/>
              </a:stretch>
            </a:blipFill>
          </p:spPr>
        </p:sp>
        <p:sp>
          <p:nvSpPr>
            <p:cNvPr id="9" name="Freeform 9"/>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10" name="Group 10"/>
          <p:cNvGrpSpPr>
            <a:grpSpLocks noChangeAspect="1"/>
          </p:cNvGrpSpPr>
          <p:nvPr/>
        </p:nvGrpSpPr>
        <p:grpSpPr>
          <a:xfrm>
            <a:off x="7750025" y="5408827"/>
            <a:ext cx="4773365" cy="3584146"/>
            <a:chOff x="0" y="0"/>
            <a:chExt cx="8456930" cy="6350000"/>
          </a:xfrm>
        </p:grpSpPr>
        <p:sp>
          <p:nvSpPr>
            <p:cNvPr id="11" name="Freeform 11"/>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152544"/>
            </a:solidFill>
          </p:spPr>
        </p:sp>
        <p:sp>
          <p:nvSpPr>
            <p:cNvPr id="12" name="Freeform 12"/>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4B6FED"/>
            </a:solidFill>
          </p:spPr>
        </p:sp>
        <p:sp>
          <p:nvSpPr>
            <p:cNvPr id="13" name="Freeform 13"/>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4B6FED"/>
            </a:solidFill>
          </p:spPr>
        </p:sp>
        <p:sp>
          <p:nvSpPr>
            <p:cNvPr id="14" name="Freeform 14"/>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4B6FED"/>
            </a:solidFill>
          </p:spPr>
        </p:sp>
        <p:sp>
          <p:nvSpPr>
            <p:cNvPr id="15" name="Freeform 15"/>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4B6FED"/>
            </a:solidFill>
          </p:spPr>
        </p:sp>
        <p:sp>
          <p:nvSpPr>
            <p:cNvPr id="16" name="Freeform 16"/>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blipFill>
              <a:blip r:embed="rId3"/>
              <a:stretch>
                <a:fillRect t="-149300"/>
              </a:stretch>
            </a:blipFill>
          </p:spPr>
        </p:sp>
        <p:sp>
          <p:nvSpPr>
            <p:cNvPr id="17" name="Freeform 17"/>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18" name="Group 18"/>
          <p:cNvGrpSpPr/>
          <p:nvPr/>
        </p:nvGrpSpPr>
        <p:grpSpPr>
          <a:xfrm>
            <a:off x="13114055" y="2112592"/>
            <a:ext cx="4145245" cy="1947015"/>
            <a:chOff x="0" y="0"/>
            <a:chExt cx="5526993" cy="2596020"/>
          </a:xfrm>
        </p:grpSpPr>
        <p:sp>
          <p:nvSpPr>
            <p:cNvPr id="19" name="TextBox 19"/>
            <p:cNvSpPr txBox="1"/>
            <p:nvPr/>
          </p:nvSpPr>
          <p:spPr>
            <a:xfrm>
              <a:off x="0" y="1413015"/>
              <a:ext cx="5526993" cy="1183005"/>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Quản lý các công việc và gợi ý kỹ năng </a:t>
              </a:r>
            </a:p>
          </p:txBody>
        </p:sp>
        <p:sp>
          <p:nvSpPr>
            <p:cNvPr id="20" name="TextBox 20"/>
            <p:cNvSpPr txBox="1"/>
            <p:nvPr/>
          </p:nvSpPr>
          <p:spPr>
            <a:xfrm>
              <a:off x="0" y="-38100"/>
              <a:ext cx="5526993" cy="10388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Xây dựng thành công hệ thống</a:t>
              </a:r>
            </a:p>
          </p:txBody>
        </p:sp>
      </p:grpSp>
      <p:grpSp>
        <p:nvGrpSpPr>
          <p:cNvPr id="21" name="Group 21"/>
          <p:cNvGrpSpPr/>
          <p:nvPr/>
        </p:nvGrpSpPr>
        <p:grpSpPr>
          <a:xfrm>
            <a:off x="13114055" y="6194055"/>
            <a:ext cx="4145245" cy="2013690"/>
            <a:chOff x="0" y="0"/>
            <a:chExt cx="5526993" cy="2684920"/>
          </a:xfrm>
        </p:grpSpPr>
        <p:sp>
          <p:nvSpPr>
            <p:cNvPr id="22" name="TextBox 22"/>
            <p:cNvSpPr txBox="1"/>
            <p:nvPr/>
          </p:nvSpPr>
          <p:spPr>
            <a:xfrm>
              <a:off x="0" y="892315"/>
              <a:ext cx="5526993" cy="1792605"/>
            </a:xfrm>
            <a:prstGeom prst="rect">
              <a:avLst/>
            </a:prstGeom>
          </p:spPr>
          <p:txBody>
            <a:bodyPr lIns="0" tIns="0" rIns="0" bIns="0" rtlCol="0" anchor="t">
              <a:spAutoFit/>
            </a:bodyPr>
            <a:lstStyle/>
            <a:p>
              <a:pPr algn="l">
                <a:lnSpc>
                  <a:spcPts val="3600"/>
                </a:lnSpc>
              </a:pPr>
              <a:r>
                <a:rPr lang="en-US" sz="2400">
                  <a:solidFill>
                    <a:srgbClr val="152544"/>
                  </a:solidFill>
                  <a:latin typeface="TT Interphases"/>
                  <a:ea typeface="TT Interphases"/>
                  <a:cs typeface="TT Interphases"/>
                  <a:sym typeface="TT Interphases"/>
                </a:rPr>
                <a:t>Gợi ý các công việc phù hợp.</a:t>
              </a:r>
            </a:p>
            <a:p>
              <a:pPr algn="l">
                <a:lnSpc>
                  <a:spcPts val="3600"/>
                </a:lnSpc>
              </a:pPr>
              <a:r>
                <a:rPr lang="en-US" sz="2400">
                  <a:solidFill>
                    <a:srgbClr val="152544"/>
                  </a:solidFill>
                  <a:latin typeface="TT Interphases"/>
                  <a:ea typeface="TT Interphases"/>
                  <a:cs typeface="TT Interphases"/>
                  <a:sym typeface="TT Interphases"/>
                </a:rPr>
                <a:t>Gửi email mời ứng viên.</a:t>
              </a:r>
            </a:p>
            <a:p>
              <a:pPr algn="l">
                <a:lnSpc>
                  <a:spcPts val="3600"/>
                </a:lnSpc>
              </a:pPr>
              <a:r>
                <a:rPr lang="en-US" sz="2400">
                  <a:solidFill>
                    <a:srgbClr val="152544"/>
                  </a:solidFill>
                  <a:latin typeface="TT Interphases"/>
                  <a:ea typeface="TT Interphases"/>
                  <a:cs typeface="TT Interphases"/>
                  <a:sym typeface="TT Interphases"/>
                </a:rPr>
                <a:t>Đề xuất các kỹ năng cần học</a:t>
              </a:r>
            </a:p>
          </p:txBody>
        </p:sp>
        <p:sp>
          <p:nvSpPr>
            <p:cNvPr id="23" name="TextBox 23"/>
            <p:cNvSpPr txBox="1"/>
            <p:nvPr/>
          </p:nvSpPr>
          <p:spPr>
            <a:xfrm>
              <a:off x="0" y="-38100"/>
              <a:ext cx="5526993" cy="518160"/>
            </a:xfrm>
            <a:prstGeom prst="rect">
              <a:avLst/>
            </a:prstGeom>
          </p:spPr>
          <p:txBody>
            <a:bodyPr lIns="0" tIns="0" rIns="0" bIns="0" rtlCol="0" anchor="t">
              <a:spAutoFit/>
            </a:bodyPr>
            <a:lstStyle/>
            <a:p>
              <a:pPr algn="l">
                <a:lnSpc>
                  <a:spcPts val="3120"/>
                </a:lnSpc>
              </a:pPr>
              <a:r>
                <a:rPr lang="en-US" sz="2400" b="1">
                  <a:solidFill>
                    <a:srgbClr val="152544"/>
                  </a:solidFill>
                  <a:latin typeface="TT Interphases Bold"/>
                  <a:ea typeface="TT Interphases Bold"/>
                  <a:cs typeface="TT Interphases Bold"/>
                  <a:sym typeface="TT Interphases Bold"/>
                </a:rPr>
                <a:t>Đáp ứng yêu cầu hệ thống</a:t>
              </a:r>
            </a:p>
          </p:txBody>
        </p:sp>
      </p:grpSp>
      <p:sp>
        <p:nvSpPr>
          <p:cNvPr id="24" name="TextBox 24"/>
          <p:cNvSpPr txBox="1"/>
          <p:nvPr/>
        </p:nvSpPr>
        <p:spPr>
          <a:xfrm>
            <a:off x="1028700" y="4038600"/>
            <a:ext cx="5576636" cy="2200275"/>
          </a:xfrm>
          <a:prstGeom prst="rect">
            <a:avLst/>
          </a:prstGeom>
        </p:spPr>
        <p:txBody>
          <a:bodyPr lIns="0" tIns="0" rIns="0" bIns="0" rtlCol="0" anchor="t">
            <a:spAutoFit/>
          </a:bodyPr>
          <a:lstStyle/>
          <a:p>
            <a:pPr algn="l">
              <a:lnSpc>
                <a:spcPts val="8640"/>
              </a:lnSpc>
            </a:pPr>
            <a:r>
              <a:rPr lang="en-US" sz="7200" b="1">
                <a:solidFill>
                  <a:srgbClr val="152544"/>
                </a:solidFill>
                <a:latin typeface="Play Bold"/>
                <a:ea typeface="Play Bold"/>
                <a:cs typeface="Play Bold"/>
                <a:sym typeface="Play Bold"/>
              </a:rPr>
              <a:t>Kết quả đạt được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Words>
  <Application>Microsoft Office PowerPoint</Application>
  <PresentationFormat>Custom</PresentationFormat>
  <Paragraphs>71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Noto Serif Display</vt:lpstr>
      <vt:lpstr>Arial</vt:lpstr>
      <vt:lpstr>TT Interphases Bold</vt:lpstr>
      <vt:lpstr>TT Interphases</vt:lpstr>
      <vt:lpstr>Play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WWW</dc:title>
  <cp:lastModifiedBy>h</cp:lastModifiedBy>
  <cp:revision>1</cp:revision>
  <dcterms:created xsi:type="dcterms:W3CDTF">2006-08-16T00:00:00Z</dcterms:created>
  <dcterms:modified xsi:type="dcterms:W3CDTF">2024-12-14T12:15:01Z</dcterms:modified>
  <dc:identifier>DAGZKSXRWBE</dc:identifier>
</cp:coreProperties>
</file>